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4" r:id="rId2"/>
  </p:sldMasterIdLst>
  <p:notesMasterIdLst>
    <p:notesMasterId r:id="rId47"/>
  </p:notesMasterIdLst>
  <p:handoutMasterIdLst>
    <p:handoutMasterId r:id="rId48"/>
  </p:handoutMasterIdLst>
  <p:sldIdLst>
    <p:sldId id="2521" r:id="rId3"/>
    <p:sldId id="2783" r:id="rId4"/>
    <p:sldId id="2717" r:id="rId5"/>
    <p:sldId id="2674" r:id="rId6"/>
    <p:sldId id="2723" r:id="rId7"/>
    <p:sldId id="2676" r:id="rId8"/>
    <p:sldId id="2736" r:id="rId9"/>
    <p:sldId id="2746" r:id="rId10"/>
    <p:sldId id="2680" r:id="rId11"/>
    <p:sldId id="2716" r:id="rId12"/>
    <p:sldId id="2683" r:id="rId13"/>
    <p:sldId id="2724" r:id="rId14"/>
    <p:sldId id="2686" r:id="rId15"/>
    <p:sldId id="2734" r:id="rId16"/>
    <p:sldId id="2688" r:id="rId17"/>
    <p:sldId id="2735" r:id="rId18"/>
    <p:sldId id="2740" r:id="rId19"/>
    <p:sldId id="2726" r:id="rId20"/>
    <p:sldId id="2749" r:id="rId21"/>
    <p:sldId id="2715" r:id="rId22"/>
    <p:sldId id="2738" r:id="rId23"/>
    <p:sldId id="2742" r:id="rId24"/>
    <p:sldId id="2743" r:id="rId25"/>
    <p:sldId id="2727" r:id="rId26"/>
    <p:sldId id="2744" r:id="rId27"/>
    <p:sldId id="2694" r:id="rId28"/>
    <p:sldId id="2748" r:id="rId29"/>
    <p:sldId id="2698" r:id="rId30"/>
    <p:sldId id="2699" r:id="rId31"/>
    <p:sldId id="2700" r:id="rId32"/>
    <p:sldId id="2702" r:id="rId33"/>
    <p:sldId id="2701" r:id="rId34"/>
    <p:sldId id="2703" r:id="rId35"/>
    <p:sldId id="2704" r:id="rId36"/>
    <p:sldId id="2706" r:id="rId37"/>
    <p:sldId id="2745" r:id="rId38"/>
    <p:sldId id="2708" r:id="rId39"/>
    <p:sldId id="2733" r:id="rId40"/>
    <p:sldId id="2709" r:id="rId41"/>
    <p:sldId id="2747" r:id="rId42"/>
    <p:sldId id="2730" r:id="rId43"/>
    <p:sldId id="2731" r:id="rId44"/>
    <p:sldId id="2713" r:id="rId45"/>
    <p:sldId id="2671" r:id="rId46"/>
  </p:sldIdLst>
  <p:sldSz cx="9144000" cy="6858000" type="screen4x3"/>
  <p:notesSz cx="6834188" cy="99790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b="1" kern="1200">
        <a:solidFill>
          <a:srgbClr val="133984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rgbClr val="133984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rgbClr val="133984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rgbClr val="133984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rgbClr val="133984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b="1" kern="1200">
        <a:solidFill>
          <a:srgbClr val="133984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b="1" kern="1200">
        <a:solidFill>
          <a:srgbClr val="133984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b="1" kern="1200">
        <a:solidFill>
          <a:srgbClr val="133984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b="1" kern="1200">
        <a:solidFill>
          <a:srgbClr val="133984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29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2">
          <p15:clr>
            <a:srgbClr val="A4A3A4"/>
          </p15:clr>
        </p15:guide>
        <p15:guide id="2" pos="220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9204"/>
    <a:srgbClr val="FFCCFF"/>
    <a:srgbClr val="FF6699"/>
    <a:srgbClr val="6699FF"/>
    <a:srgbClr val="996633"/>
    <a:srgbClr val="0099FF"/>
    <a:srgbClr val="9933FF"/>
    <a:srgbClr val="FFCCCC"/>
    <a:srgbClr val="CCFFFF"/>
    <a:srgbClr val="891B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039" autoAdjust="0"/>
  </p:normalViewPr>
  <p:slideViewPr>
    <p:cSldViewPr snapToObjects="1">
      <p:cViewPr varScale="1">
        <p:scale>
          <a:sx n="107" d="100"/>
          <a:sy n="107" d="100"/>
        </p:scale>
        <p:origin x="114" y="108"/>
      </p:cViewPr>
      <p:guideLst>
        <p:guide orient="horz" pos="2159"/>
        <p:guide pos="2948"/>
      </p:guideLst>
    </p:cSldViewPr>
  </p:slideViewPr>
  <p:outlineViewPr>
    <p:cViewPr>
      <p:scale>
        <a:sx n="33" d="100"/>
        <a:sy n="33" d="100"/>
      </p:scale>
      <p:origin x="0" y="13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73" d="100"/>
          <a:sy n="73" d="100"/>
        </p:scale>
        <p:origin x="-96" y="-90"/>
      </p:cViewPr>
      <p:guideLst>
        <p:guide orient="horz" pos="3142"/>
        <p:guide pos="220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0688" cy="5000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623" tIns="46311" rIns="92623" bIns="46311" numCol="1" anchor="t" anchorCtr="0" compatLnSpc="1"/>
          <a:lstStyle>
            <a:lvl1pPr algn="l"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1913" y="0"/>
            <a:ext cx="2960687" cy="5000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623" tIns="46311" rIns="92623" bIns="46311" numCol="1" anchor="t" anchorCtr="0" compatLnSpc="1"/>
          <a:lstStyle>
            <a:lvl1pPr algn="r"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77375"/>
            <a:ext cx="2960688" cy="5000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623" tIns="46311" rIns="92623" bIns="46311" numCol="1" anchor="b" anchorCtr="0" compatLnSpc="1"/>
          <a:lstStyle>
            <a:lvl1pPr algn="l"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1913" y="9477375"/>
            <a:ext cx="2960687" cy="5000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623" tIns="46311" rIns="92623" bIns="46311" numCol="1" anchor="b" anchorCtr="0" compatLnSpc="1"/>
          <a:lstStyle>
            <a:lvl1pPr algn="r"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294A0E3-A511-4E0F-8A8F-F6B187D73B28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0688" cy="5000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623" tIns="46311" rIns="92623" bIns="46311" numCol="1" anchor="t" anchorCtr="0" compatLnSpc="1"/>
          <a:lstStyle>
            <a:lvl1pPr algn="l"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71913" y="0"/>
            <a:ext cx="2960687" cy="5000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623" tIns="46311" rIns="92623" bIns="46311" numCol="1" anchor="t" anchorCtr="0" compatLnSpc="1"/>
          <a:lstStyle>
            <a:lvl1pPr algn="r"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2338" y="747713"/>
            <a:ext cx="4989512" cy="3741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2625" y="4738688"/>
            <a:ext cx="5468938" cy="4492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623" tIns="46311" rIns="92623" bIns="46311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77375"/>
            <a:ext cx="2960688" cy="5000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623" tIns="46311" rIns="92623" bIns="46311" numCol="1" anchor="b" anchorCtr="0" compatLnSpc="1"/>
          <a:lstStyle>
            <a:lvl1pPr algn="l"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71913" y="9477375"/>
            <a:ext cx="2960687" cy="5000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623" tIns="46311" rIns="92623" bIns="46311" numCol="1" anchor="b" anchorCtr="0" compatLnSpc="1"/>
          <a:lstStyle>
            <a:lvl1pPr algn="r"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24B8792-1999-40B7-8A72-040B5B3E5295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40"/>
          <p:cNvSpPr>
            <a:spLocks noChangeShapeType="1"/>
          </p:cNvSpPr>
          <p:nvPr userDrawn="1"/>
        </p:nvSpPr>
        <p:spPr bwMode="auto">
          <a:xfrm flipV="1">
            <a:off x="6116638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Line 41"/>
          <p:cNvSpPr>
            <a:spLocks noChangeShapeType="1"/>
          </p:cNvSpPr>
          <p:nvPr userDrawn="1"/>
        </p:nvSpPr>
        <p:spPr bwMode="auto">
          <a:xfrm flipV="1">
            <a:off x="6872288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11" name="Line 42"/>
          <p:cNvSpPr>
            <a:spLocks noChangeShapeType="1"/>
          </p:cNvSpPr>
          <p:nvPr userDrawn="1"/>
        </p:nvSpPr>
        <p:spPr bwMode="auto">
          <a:xfrm flipV="1">
            <a:off x="7631113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Line 43"/>
          <p:cNvSpPr>
            <a:spLocks noChangeShapeType="1"/>
          </p:cNvSpPr>
          <p:nvPr userDrawn="1"/>
        </p:nvSpPr>
        <p:spPr bwMode="auto">
          <a:xfrm flipV="1">
            <a:off x="8385175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28676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 smtClean="0">
                <a:solidFill>
                  <a:srgbClr val="333333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13" name="Picture 9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7" y="116632"/>
            <a:ext cx="8243887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红色系校徽标准版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79512" y="260648"/>
            <a:ext cx="720080" cy="720080"/>
          </a:xfrm>
          <a:prstGeom prst="rect">
            <a:avLst/>
          </a:prstGeom>
        </p:spPr>
      </p:pic>
      <p:pic>
        <p:nvPicPr>
          <p:cNvPr id="15" name="图片 11"/>
          <p:cNvPicPr>
            <a:picLocks noChangeAspect="1" noChangeArrowheads="1"/>
          </p:cNvPicPr>
          <p:nvPr userDrawn="1"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817" y="1301751"/>
            <a:ext cx="5032375" cy="5024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179392"/>
            <a:ext cx="2286000" cy="615473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0" y="179392"/>
            <a:ext cx="6705600" cy="615473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31800" y="1268413"/>
            <a:ext cx="4038600" cy="506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2800" y="1268413"/>
            <a:ext cx="4038600" cy="506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431800" y="1268413"/>
            <a:ext cx="8229600" cy="5065712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SmartArt 占位符 2"/>
          <p:cNvSpPr>
            <a:spLocks noGrp="1"/>
          </p:cNvSpPr>
          <p:nvPr>
            <p:ph type="pic" idx="1" hasCustomPrompt="1"/>
          </p:nvPr>
        </p:nvSpPr>
        <p:spPr>
          <a:xfrm>
            <a:off x="431800" y="1268413"/>
            <a:ext cx="8229600" cy="5065712"/>
          </a:xfrm>
        </p:spPr>
        <p:txBody>
          <a:bodyPr/>
          <a:lstStyle/>
          <a:p>
            <a:pPr lvl="0"/>
            <a:r>
              <a:rPr lang="zh-CN" altLang="en-US" noProof="0"/>
              <a:t>单击图标添加 </a:t>
            </a:r>
            <a:r>
              <a:rPr lang="en-US" altLang="zh-CN" noProof="0"/>
              <a:t>SmartArt </a:t>
            </a:r>
            <a:r>
              <a:rPr lang="zh-CN" altLang="en-US" noProof="0"/>
              <a:t>图形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3" y="1125539"/>
            <a:ext cx="8229600" cy="24558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313" y="3733801"/>
            <a:ext cx="8229600" cy="24574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40"/>
          <p:cNvSpPr>
            <a:spLocks noChangeShapeType="1"/>
          </p:cNvSpPr>
          <p:nvPr userDrawn="1"/>
        </p:nvSpPr>
        <p:spPr bwMode="auto">
          <a:xfrm flipV="1">
            <a:off x="6116638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Line 41"/>
          <p:cNvSpPr>
            <a:spLocks noChangeShapeType="1"/>
          </p:cNvSpPr>
          <p:nvPr userDrawn="1"/>
        </p:nvSpPr>
        <p:spPr bwMode="auto">
          <a:xfrm flipV="1">
            <a:off x="6872288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11" name="Line 42"/>
          <p:cNvSpPr>
            <a:spLocks noChangeShapeType="1"/>
          </p:cNvSpPr>
          <p:nvPr userDrawn="1"/>
        </p:nvSpPr>
        <p:spPr bwMode="auto">
          <a:xfrm flipV="1">
            <a:off x="7631113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Line 43"/>
          <p:cNvSpPr>
            <a:spLocks noChangeShapeType="1"/>
          </p:cNvSpPr>
          <p:nvPr userDrawn="1"/>
        </p:nvSpPr>
        <p:spPr bwMode="auto">
          <a:xfrm flipV="1">
            <a:off x="8385175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28676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 smtClean="0">
                <a:solidFill>
                  <a:srgbClr val="333333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13" name="Picture 9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7" y="116632"/>
            <a:ext cx="8243887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红色系校徽标准版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79512" y="260648"/>
            <a:ext cx="720080" cy="720080"/>
          </a:xfrm>
          <a:prstGeom prst="rect">
            <a:avLst/>
          </a:prstGeom>
        </p:spPr>
      </p:pic>
      <p:pic>
        <p:nvPicPr>
          <p:cNvPr id="15" name="图片 11"/>
          <p:cNvPicPr>
            <a:picLocks noChangeAspect="1" noChangeArrowheads="1"/>
          </p:cNvPicPr>
          <p:nvPr userDrawn="1"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817" y="1301751"/>
            <a:ext cx="5032375" cy="5024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位申请操作指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31800" y="1268413"/>
            <a:ext cx="4038600" cy="50657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2800" y="1268413"/>
            <a:ext cx="4038600" cy="50657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位申请操作指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73049"/>
            <a:ext cx="3008313" cy="11620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4" y="273054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179392"/>
            <a:ext cx="2286000" cy="615473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0" y="179392"/>
            <a:ext cx="6705600" cy="615473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31800" y="1268413"/>
            <a:ext cx="4038600" cy="506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2800" y="1268413"/>
            <a:ext cx="4038600" cy="506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431800" y="1268413"/>
            <a:ext cx="8229600" cy="5065712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SmartArt 占位符 2"/>
          <p:cNvSpPr>
            <a:spLocks noGrp="1"/>
          </p:cNvSpPr>
          <p:nvPr>
            <p:ph type="pic" idx="1" hasCustomPrompt="1"/>
          </p:nvPr>
        </p:nvSpPr>
        <p:spPr>
          <a:xfrm>
            <a:off x="431800" y="1268413"/>
            <a:ext cx="8229600" cy="5065712"/>
          </a:xfrm>
        </p:spPr>
        <p:txBody>
          <a:bodyPr/>
          <a:lstStyle/>
          <a:p>
            <a:pPr lvl="0"/>
            <a:r>
              <a:rPr lang="zh-CN" altLang="en-US" noProof="0"/>
              <a:t>单击图标添加 </a:t>
            </a:r>
            <a:r>
              <a:rPr lang="en-US" altLang="zh-CN" noProof="0"/>
              <a:t>SmartArt </a:t>
            </a:r>
            <a:r>
              <a:rPr lang="zh-CN" altLang="en-US" noProof="0"/>
              <a:t>图形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3" y="1125539"/>
            <a:ext cx="8229600" cy="24558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313" y="3733801"/>
            <a:ext cx="8229600" cy="24574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31800" y="1268413"/>
            <a:ext cx="4038600" cy="50657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2800" y="1268413"/>
            <a:ext cx="4038600" cy="50657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73049"/>
            <a:ext cx="3008313" cy="11620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4" y="273054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17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图片6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0" y="179391"/>
            <a:ext cx="9144000" cy="6889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36000" rIns="91440" bIns="45720" numCol="1" anchor="b" anchorCtr="1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9"/>
            <a:ext cx="8229600" cy="5065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endParaRPr lang="zh-CN" altLang="en-US"/>
          </a:p>
        </p:txBody>
      </p:sp>
      <p:sp>
        <p:nvSpPr>
          <p:cNvPr id="1029" name="Line 10"/>
          <p:cNvSpPr>
            <a:spLocks noChangeShapeType="1"/>
          </p:cNvSpPr>
          <p:nvPr/>
        </p:nvSpPr>
        <p:spPr bwMode="auto">
          <a:xfrm>
            <a:off x="573092" y="941388"/>
            <a:ext cx="6478587" cy="0"/>
          </a:xfrm>
          <a:prstGeom prst="line">
            <a:avLst/>
          </a:prstGeom>
          <a:noFill/>
          <a:ln w="15875" cmpd="thinThick">
            <a:solidFill>
              <a:srgbClr val="8F1120"/>
            </a:solidFill>
            <a:rou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+mj-lt"/>
          <a:ea typeface="黑体" panose="0201060906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panose="020B0604020202020204" pitchFamily="34" charset="0"/>
          <a:ea typeface="华文新魏" panose="0201080004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panose="020B0604020202020204" pitchFamily="34" charset="0"/>
          <a:ea typeface="华文新魏" panose="0201080004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panose="020B0604020202020204" pitchFamily="34" charset="0"/>
          <a:ea typeface="华文新魏" panose="0201080004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panose="020B0604020202020204" pitchFamily="34" charset="0"/>
          <a:ea typeface="华文新魏" panose="02010800040101010101" pitchFamily="2" charset="-122"/>
        </a:defRPr>
      </a:lvl9pPr>
    </p:titleStyle>
    <p:bodyStyle>
      <a:lvl1pPr marL="449580" indent="-44958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SzPct val="120000"/>
        <a:buBlip>
          <a:blip r:embed="rId18"/>
        </a:buBlip>
        <a:defRPr sz="2400" b="1">
          <a:solidFill>
            <a:srgbClr val="133984"/>
          </a:solidFill>
          <a:latin typeface="+mn-lt"/>
          <a:ea typeface="+mn-ea"/>
          <a:cs typeface="+mn-cs"/>
        </a:defRPr>
      </a:lvl1pPr>
      <a:lvl2pPr marL="91440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50021"/>
        </a:buClr>
        <a:buFont typeface="Arial" panose="020B0604020202020204" pitchFamily="34" charset="0"/>
        <a:buChar char="—"/>
        <a:defRPr sz="2000" b="1">
          <a:solidFill>
            <a:srgbClr val="133984"/>
          </a:solidFill>
          <a:latin typeface="+mn-lt"/>
          <a:ea typeface="+mn-ea"/>
        </a:defRPr>
      </a:lvl2pPr>
      <a:lvl3pPr marL="1322705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rgbClr val="133984"/>
          </a:solidFill>
          <a:latin typeface="+mn-lt"/>
          <a:ea typeface="黑体" panose="02010609060101010101" pitchFamily="2" charset="-122"/>
        </a:defRPr>
      </a:lvl3pPr>
      <a:lvl4pPr marL="1730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13868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9588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305308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51028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96748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图片6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0" y="179391"/>
            <a:ext cx="9144000" cy="6889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36000" rIns="91440" bIns="45720" numCol="1" anchor="b" anchorCtr="1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9"/>
            <a:ext cx="8229600" cy="5065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endParaRPr lang="zh-CN" altLang="en-US"/>
          </a:p>
        </p:txBody>
      </p:sp>
      <p:sp>
        <p:nvSpPr>
          <p:cNvPr id="1029" name="Line 10"/>
          <p:cNvSpPr>
            <a:spLocks noChangeShapeType="1"/>
          </p:cNvSpPr>
          <p:nvPr/>
        </p:nvSpPr>
        <p:spPr bwMode="auto">
          <a:xfrm>
            <a:off x="573092" y="941388"/>
            <a:ext cx="6478587" cy="0"/>
          </a:xfrm>
          <a:prstGeom prst="line">
            <a:avLst/>
          </a:prstGeom>
          <a:noFill/>
          <a:ln w="15875" cmpd="thinThick">
            <a:solidFill>
              <a:srgbClr val="8F1120"/>
            </a:solidFill>
            <a:rou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+mj-lt"/>
          <a:ea typeface="黑体" panose="0201060906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panose="020B0604020202020204" pitchFamily="34" charset="0"/>
          <a:ea typeface="华文新魏" panose="0201080004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panose="020B0604020202020204" pitchFamily="34" charset="0"/>
          <a:ea typeface="华文新魏" panose="0201080004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panose="020B0604020202020204" pitchFamily="34" charset="0"/>
          <a:ea typeface="华文新魏" panose="0201080004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panose="020B0604020202020204" pitchFamily="34" charset="0"/>
          <a:ea typeface="华文新魏" panose="02010800040101010101" pitchFamily="2" charset="-122"/>
        </a:defRPr>
      </a:lvl9pPr>
    </p:titleStyle>
    <p:bodyStyle>
      <a:lvl1pPr marL="449580" indent="-44958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SzPct val="120000"/>
        <a:buBlip>
          <a:blip r:embed="rId18"/>
        </a:buBlip>
        <a:defRPr sz="2400" b="1">
          <a:solidFill>
            <a:srgbClr val="133984"/>
          </a:solidFill>
          <a:latin typeface="+mn-lt"/>
          <a:ea typeface="+mn-ea"/>
          <a:cs typeface="+mn-cs"/>
        </a:defRPr>
      </a:lvl1pPr>
      <a:lvl2pPr marL="91440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50021"/>
        </a:buClr>
        <a:buFont typeface="Arial" panose="020B0604020202020204" pitchFamily="34" charset="0"/>
        <a:buChar char="—"/>
        <a:defRPr sz="2000" b="1">
          <a:solidFill>
            <a:srgbClr val="133984"/>
          </a:solidFill>
          <a:latin typeface="+mn-lt"/>
          <a:ea typeface="+mn-ea"/>
        </a:defRPr>
      </a:lvl2pPr>
      <a:lvl3pPr marL="1322705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rgbClr val="133984"/>
          </a:solidFill>
          <a:latin typeface="+mn-lt"/>
          <a:ea typeface="黑体" panose="02010609060101010101" pitchFamily="2" charset="-122"/>
        </a:defRPr>
      </a:lvl3pPr>
      <a:lvl4pPr marL="1730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13868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9588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305308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51028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96748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js.sjtu.edu.cn/ssfw/login_wslwpy.jsp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179511" y="1700808"/>
            <a:ext cx="6696744" cy="3096344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3600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133984"/>
                </a:solidFill>
                <a:effectLst/>
                <a:uLnTx/>
                <a:uFillTx/>
                <a:latin typeface="+mj-lt"/>
                <a:ea typeface="华文新魏" panose="02010800040101010101" pitchFamily="2" charset="-122"/>
                <a:cs typeface="+mj-cs"/>
              </a:rPr>
              <a:t>医学院研究生学位申请</a:t>
            </a:r>
            <a:endParaRPr kumimoji="0" lang="en-US" altLang="zh-CN" sz="4800" b="1" i="0" u="none" strike="noStrike" kern="0" cap="none" spc="0" normalizeH="0" baseline="0" noProof="0" dirty="0">
              <a:ln>
                <a:noFill/>
              </a:ln>
              <a:solidFill>
                <a:srgbClr val="133984"/>
              </a:solidFill>
              <a:effectLst/>
              <a:uLnTx/>
              <a:uFillTx/>
              <a:latin typeface="+mj-lt"/>
              <a:ea typeface="华文新魏" panose="02010800040101010101" pitchFamily="2" charset="-122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133984"/>
                </a:solidFill>
                <a:effectLst/>
                <a:uLnTx/>
                <a:uFillTx/>
                <a:latin typeface="+mj-lt"/>
                <a:ea typeface="华文新魏" panose="02010800040101010101" pitchFamily="2" charset="-122"/>
                <a:cs typeface="+mj-cs"/>
              </a:rPr>
              <a:t>操作流程</a:t>
            </a:r>
            <a:endParaRPr kumimoji="0" lang="en-US" altLang="zh-CN" sz="4800" b="1" i="0" u="none" strike="noStrike" kern="0" cap="none" spc="0" normalizeH="0" baseline="0" noProof="0" dirty="0">
              <a:ln>
                <a:noFill/>
              </a:ln>
              <a:solidFill>
                <a:srgbClr val="133984"/>
              </a:solidFill>
              <a:effectLst/>
              <a:uLnTx/>
              <a:uFillTx/>
              <a:latin typeface="+mj-lt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59731" y="5095553"/>
            <a:ext cx="3824537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/>
              <a:t>医学院研究生院学位办</a:t>
            </a:r>
            <a:endParaRPr lang="en-US" altLang="zh-CN" dirty="0"/>
          </a:p>
          <a:p>
            <a:pPr algn="ctr">
              <a:lnSpc>
                <a:spcPct val="150000"/>
              </a:lnSpc>
            </a:pPr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二、论文抽检（盲审）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251520" y="1268760"/>
            <a:ext cx="8568952" cy="4824536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抽检申请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（操作身份：研究生）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5180" indent="-35433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进入菜单栏“学位管理</a:t>
            </a:r>
            <a:r>
              <a:rPr lang="en-US" altLang="zh-CN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（双盲）抽检申请”栏，填写论文信息，并上传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学位论文盲审稿（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格式）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论文摘要（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TXT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格式）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5180" indent="-35433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论文题目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将从前期信息中读取，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若已修改题目者请更正</a:t>
            </a:r>
            <a:endParaRPr lang="en-US" altLang="zh-CN" sz="20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5180" indent="-35433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研究方向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必须中文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，最多</a:t>
            </a:r>
            <a:r>
              <a:rPr lang="en-US" altLang="zh-CN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个，每个研究方向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不超过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个字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，多个研究方向请用中文分号间隔</a:t>
            </a:r>
            <a:endParaRPr lang="en-US" altLang="zh-CN" sz="20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5180" indent="-35433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上传的盲审稿即为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查重及明审、盲审版本</a:t>
            </a:r>
            <a:endParaRPr lang="en-US" altLang="zh-CN" sz="20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5180" indent="-35433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文件上传后可下载检查，如有问题仍可撤回重新上传，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一旦提交则无法修改</a:t>
            </a:r>
            <a:endParaRPr lang="en-US" altLang="zh-CN" sz="20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3500"/>
              </a:lnSpc>
              <a:buNone/>
            </a:pPr>
            <a:endParaRPr lang="en-US" altLang="zh-CN" sz="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Blip>
                <a:blip r:embed="rId2"/>
              </a:buBlip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4394" r="28794"/>
          <a:stretch>
            <a:fillRect/>
          </a:stretch>
        </p:blipFill>
        <p:spPr bwMode="auto">
          <a:xfrm>
            <a:off x="364127" y="1348296"/>
            <a:ext cx="8347547" cy="4312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二、论文抽检（盲审）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318783" y="2204864"/>
            <a:ext cx="1057481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1403648" y="3504772"/>
            <a:ext cx="1872208" cy="1062989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二、论文抽检（盲审）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064896" cy="3456384"/>
          </a:xfrm>
        </p:spPr>
        <p:txBody>
          <a:bodyPr/>
          <a:lstStyle/>
          <a:p>
            <a:pPr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导师线下审核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研究生填写表格并由导师签字审核：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28650" lvl="1" indent="0">
              <a:lnSpc>
                <a:spcPct val="150000"/>
              </a:lnSpc>
              <a:spcBef>
                <a:spcPts val="600"/>
              </a:spcBef>
              <a:buNone/>
              <a:defRPr/>
            </a:pP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研究生学位论文重复率检测审查表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28650" lvl="1" indent="0">
              <a:lnSpc>
                <a:spcPct val="150000"/>
              </a:lnSpc>
              <a:spcBef>
                <a:spcPts val="600"/>
              </a:spcBef>
              <a:buNone/>
              <a:defRPr/>
            </a:pP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博士学位论文送审意见表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研究生将导师审核的相关表格提交培养单位管理部门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28650" lvl="1" indent="0">
              <a:lnSpc>
                <a:spcPct val="150000"/>
              </a:lnSpc>
              <a:spcBef>
                <a:spcPts val="600"/>
              </a:spcBef>
              <a:buNone/>
              <a:defRPr/>
            </a:pPr>
            <a:endParaRPr lang="zh-CN" altLang="en-US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Blip>
                <a:blip r:embed="rId3"/>
              </a:buBlip>
              <a:defRPr/>
            </a:pPr>
            <a:endParaRPr lang="en-US" altLang="zh-CN" sz="2400" b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00"/>
              </a:lnSpc>
              <a:buNone/>
            </a:pP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3500"/>
              </a:lnSpc>
              <a:buNone/>
            </a:pPr>
            <a:endParaRPr lang="en-US" altLang="zh-CN" sz="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Blip>
                <a:blip r:embed="rId2"/>
              </a:buBlip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二、论文抽检（盲审）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064896" cy="5184576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论文重复率检测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（操作身份：教务老师）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进入菜单栏“学位管理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论文重复率检测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院系重复率百分比设置”栏，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设置查重警界线。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进入菜单栏“论文重复率检测院系录入”栏，下载论文。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至知网上传论文查重并下载查重结果（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表格</a:t>
            </a:r>
            <a:r>
              <a:rPr lang="zh-CN" altLang="en-US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），将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查重结果上传至信息系统，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上传请勿修改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文件名。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可批量下载论文，批量查重。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注：研究生提交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学位论文重复率检测审查表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（导师签字审核）后方可查重。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929" y="1484784"/>
            <a:ext cx="8316141" cy="34082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二、论文抽检（盲审）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296732" y="2965810"/>
            <a:ext cx="1637768" cy="787906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1989061" y="2718767"/>
            <a:ext cx="1809488" cy="470144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7407928" y="3356992"/>
            <a:ext cx="1322142" cy="499874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二、论文抽检（盲审）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4608512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论文抽检院系审核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（操作身份：教务老师）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进入菜单栏“学位管理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论文抽检（新版）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院系审核”，进行审核。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院系审核一旦通过，即刻派发盲审号，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论文不可退换，因此审核前请务必确认，并谨慎操作！！！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若审核不通过，研究生可重新申请论文评阅，每个研究生可申请论文评阅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次，但第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次和第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次之间有一个月的强制修改论文时间，请务必事先提醒研究生。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Blip>
                <a:blip r:embed="rId3"/>
              </a:buBlip>
              <a:defRPr/>
            </a:pPr>
            <a:endParaRPr lang="en-US" altLang="zh-CN" sz="2400" b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00"/>
              </a:lnSpc>
              <a:buNone/>
            </a:pP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3500"/>
              </a:lnSpc>
              <a:buNone/>
            </a:pPr>
            <a:endParaRPr lang="en-US" altLang="zh-CN" sz="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Blip>
                <a:blip r:embed="rId2"/>
              </a:buBlip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579" y="1628800"/>
            <a:ext cx="8433637" cy="338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二、论文抽检（盲审）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1519955" y="2441043"/>
            <a:ext cx="1468129" cy="569784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151543" y="2956767"/>
            <a:ext cx="1468129" cy="472234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2843809" y="2224249"/>
            <a:ext cx="1368152" cy="419216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tabLst>
                <a:tab pos="1882775" algn="l"/>
              </a:tabLst>
            </a:pPr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二、论文抽检（盲审）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2376264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sz="2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论文抽检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操作身份：研究生）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进入菜单栏“学位管理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（双盲）抽检申请”栏，进行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论文抽检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。亦可查看查重结果。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医学院研究生无论抽检结果如何，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请勿缴费。</a:t>
            </a:r>
            <a:endParaRPr lang="zh-CN" altLang="en-US" sz="1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3068961"/>
            <a:ext cx="6804800" cy="3537104"/>
          </a:xfrm>
          <a:prstGeom prst="rect">
            <a:avLst/>
          </a:prstGeom>
        </p:spPr>
      </p:pic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1979712" y="6165304"/>
            <a:ext cx="1915165" cy="576064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3124887" y="5157193"/>
            <a:ext cx="4111409" cy="576064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tabLst>
                <a:tab pos="1882775" algn="l"/>
              </a:tabLst>
            </a:pPr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二、论文抽检（盲审）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538917" y="1053113"/>
            <a:ext cx="8136904" cy="3095968"/>
          </a:xfrm>
        </p:spPr>
        <p:txBody>
          <a:bodyPr/>
          <a:lstStyle/>
          <a:p>
            <a:pPr lvl="0">
              <a:lnSpc>
                <a:spcPct val="200000"/>
              </a:lnSpc>
              <a:buBlip>
                <a:blip r:embed="rId2"/>
              </a:buBlip>
            </a:pPr>
            <a:r>
              <a:rPr lang="zh-CN" altLang="en-US" sz="2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论文送审信息上报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操作身份：教务老师）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5180" lvl="1" indent="-265430">
              <a:lnSpc>
                <a:spcPct val="20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培养单位将完成抽检的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博士学位论文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需盲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审的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硕士学位论文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信息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汇总，并填写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全日制博士生学位论文送审汇总表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《全日制硕士生学位论文送审汇总表》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，报医学院学位办送审</a:t>
            </a:r>
            <a:r>
              <a:rPr lang="zh-CN" altLang="en-US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307" y="4221055"/>
            <a:ext cx="7345451" cy="1737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5180" lvl="1" indent="-265430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重点盲审人员：</a:t>
            </a:r>
            <a:endParaRPr lang="en-US" altLang="zh-CN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539750" lvl="1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16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1、延期（硕士生延期一年，博士延期超过一年） 2、结业转毕业 3、在职攻读  4、留学生  5、上一年度被认定为“存在问题”的学位论文的导师指导的全日制研究生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188640"/>
            <a:ext cx="4680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操作流程</a:t>
            </a:r>
            <a:endParaRPr lang="en-US" altLang="zh-CN" sz="40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" name="Group 92"/>
          <p:cNvGrpSpPr/>
          <p:nvPr/>
        </p:nvGrpSpPr>
        <p:grpSpPr bwMode="auto">
          <a:xfrm>
            <a:off x="1759015" y="3409691"/>
            <a:ext cx="684721" cy="523364"/>
            <a:chOff x="1351" y="1230"/>
            <a:chExt cx="328" cy="352"/>
          </a:xfrm>
        </p:grpSpPr>
        <p:sp>
          <p:nvSpPr>
            <p:cNvPr id="15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三</a:t>
              </a:r>
            </a:p>
          </p:txBody>
        </p:sp>
      </p:grpSp>
      <p:grpSp>
        <p:nvGrpSpPr>
          <p:cNvPr id="3" name="Group 92"/>
          <p:cNvGrpSpPr/>
          <p:nvPr/>
        </p:nvGrpSpPr>
        <p:grpSpPr bwMode="auto">
          <a:xfrm>
            <a:off x="1759010" y="4255116"/>
            <a:ext cx="684778" cy="523364"/>
            <a:chOff x="1351" y="1230"/>
            <a:chExt cx="328" cy="352"/>
          </a:xfrm>
        </p:grpSpPr>
        <p:sp>
          <p:nvSpPr>
            <p:cNvPr id="20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四</a:t>
              </a:r>
            </a:p>
          </p:txBody>
        </p:sp>
      </p:grpSp>
      <p:grpSp>
        <p:nvGrpSpPr>
          <p:cNvPr id="6" name="Group 92"/>
          <p:cNvGrpSpPr/>
          <p:nvPr/>
        </p:nvGrpSpPr>
        <p:grpSpPr bwMode="auto">
          <a:xfrm>
            <a:off x="1759010" y="1681311"/>
            <a:ext cx="684778" cy="523364"/>
            <a:chOff x="1351" y="1230"/>
            <a:chExt cx="328" cy="352"/>
          </a:xfrm>
        </p:grpSpPr>
        <p:sp>
          <p:nvSpPr>
            <p:cNvPr id="35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一</a:t>
              </a:r>
            </a:p>
          </p:txBody>
        </p:sp>
      </p:grpSp>
      <p:grpSp>
        <p:nvGrpSpPr>
          <p:cNvPr id="7" name="Group 92"/>
          <p:cNvGrpSpPr/>
          <p:nvPr/>
        </p:nvGrpSpPr>
        <p:grpSpPr bwMode="auto">
          <a:xfrm>
            <a:off x="1759007" y="2545592"/>
            <a:ext cx="684720" cy="523364"/>
            <a:chOff x="1351" y="1230"/>
            <a:chExt cx="328" cy="352"/>
          </a:xfrm>
        </p:grpSpPr>
        <p:sp>
          <p:nvSpPr>
            <p:cNvPr id="39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二</a:t>
              </a:r>
            </a:p>
          </p:txBody>
        </p:sp>
      </p:grpSp>
      <p:sp>
        <p:nvSpPr>
          <p:cNvPr id="24" name="Text Box 95"/>
          <p:cNvSpPr txBox="1">
            <a:spLocks noChangeArrowheads="1"/>
          </p:cNvSpPr>
          <p:nvPr/>
        </p:nvSpPr>
        <p:spPr bwMode="gray">
          <a:xfrm>
            <a:off x="3008857" y="1651763"/>
            <a:ext cx="346761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预答辩（仅博士）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95"/>
          <p:cNvSpPr txBox="1">
            <a:spLocks noChangeArrowheads="1"/>
          </p:cNvSpPr>
          <p:nvPr/>
        </p:nvSpPr>
        <p:spPr bwMode="gray">
          <a:xfrm>
            <a:off x="2970720" y="2514886"/>
            <a:ext cx="346761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论文抽检（盲审）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95"/>
          <p:cNvSpPr txBox="1">
            <a:spLocks noChangeArrowheads="1"/>
          </p:cNvSpPr>
          <p:nvPr/>
        </p:nvSpPr>
        <p:spPr bwMode="gray">
          <a:xfrm>
            <a:off x="3008857" y="5200084"/>
            <a:ext cx="1826141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学位审核</a:t>
            </a:r>
          </a:p>
        </p:txBody>
      </p:sp>
      <p:grpSp>
        <p:nvGrpSpPr>
          <p:cNvPr id="19" name="Group 92"/>
          <p:cNvGrpSpPr/>
          <p:nvPr/>
        </p:nvGrpSpPr>
        <p:grpSpPr bwMode="auto">
          <a:xfrm>
            <a:off x="1867565" y="5232025"/>
            <a:ext cx="684778" cy="523364"/>
            <a:chOff x="1351" y="1230"/>
            <a:chExt cx="328" cy="352"/>
          </a:xfrm>
        </p:grpSpPr>
        <p:sp>
          <p:nvSpPr>
            <p:cNvPr id="21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五</a:t>
              </a:r>
            </a:p>
          </p:txBody>
        </p:sp>
      </p:grpSp>
      <p:sp>
        <p:nvSpPr>
          <p:cNvPr id="26" name="Text Box 95"/>
          <p:cNvSpPr txBox="1">
            <a:spLocks noChangeArrowheads="1"/>
          </p:cNvSpPr>
          <p:nvPr/>
        </p:nvSpPr>
        <p:spPr bwMode="gray">
          <a:xfrm>
            <a:off x="3003115" y="4224636"/>
            <a:ext cx="1826617" cy="58432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论文答辩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95"/>
          <p:cNvSpPr txBox="1">
            <a:spLocks noChangeArrowheads="1"/>
          </p:cNvSpPr>
          <p:nvPr/>
        </p:nvSpPr>
        <p:spPr bwMode="gray">
          <a:xfrm>
            <a:off x="3003591" y="3373590"/>
            <a:ext cx="1826141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论文明审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60" y="1498606"/>
            <a:ext cx="6751584" cy="49485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43838" y="1098496"/>
            <a:ext cx="7272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上海交通大学研究生院网址</a:t>
            </a:r>
            <a:r>
              <a:rPr lang="zh-CN" altLang="en-US" dirty="0" smtClean="0"/>
              <a:t>：</a:t>
            </a:r>
            <a:r>
              <a:rPr lang="en-US" altLang="zh-CN" dirty="0" smtClean="0"/>
              <a:t>https://www.gs.sjtu.edu.cn</a:t>
            </a:r>
            <a:endParaRPr lang="en-US" altLang="zh-CN" dirty="0"/>
          </a:p>
        </p:txBody>
      </p:sp>
      <p:sp>
        <p:nvSpPr>
          <p:cNvPr id="13" name="矩形 12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研究生教育管理信息系统（学位）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线形标注 1 2"/>
          <p:cNvSpPr/>
          <p:nvPr/>
        </p:nvSpPr>
        <p:spPr bwMode="auto">
          <a:xfrm>
            <a:off x="6137964" y="2420888"/>
            <a:ext cx="1497641" cy="463846"/>
          </a:xfrm>
          <a:prstGeom prst="borderCallout1">
            <a:avLst>
              <a:gd name="adj1" fmla="val 18750"/>
              <a:gd name="adj2" fmla="val -8333"/>
              <a:gd name="adj3" fmla="val -45579"/>
              <a:gd name="adj4" fmla="val -29528"/>
            </a:avLst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vert="horz" wrap="square" lIns="90000" tIns="46800" rIns="90000" bIns="46800" numCol="1" rtlCol="0" anchor="t" anchorCtr="0" compatLnSpc="1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</a:rPr>
              <a:t>系统入口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三、论文明审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3240360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答辩秘书指定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（操作身份：教务老师）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19455" indent="-268605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进入菜单栏“学位管理</a:t>
            </a:r>
            <a:r>
              <a:rPr lang="en-US" altLang="zh-CN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答辩秘书指定</a:t>
            </a:r>
            <a:r>
              <a:rPr lang="en-US" altLang="zh-CN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学生答辩秘书指定”栏，输入学号，指定答辩秘书。</a:t>
            </a:r>
            <a:endParaRPr lang="en-US" altLang="zh-CN" sz="20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19455" indent="-268605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注：目前医学院答辩秘书为每位导师名下学生共有一个答辩秘书账号（导师工号</a:t>
            </a:r>
            <a:r>
              <a:rPr lang="en-US" altLang="zh-CN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+MS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），可输入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导师姓名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进行查询。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三、论文明审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53" y="1349520"/>
            <a:ext cx="8424936" cy="4298727"/>
          </a:xfrm>
          <a:prstGeom prst="rect">
            <a:avLst/>
          </a:prstGeom>
        </p:spPr>
      </p:pic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300821" y="2484533"/>
            <a:ext cx="1468129" cy="472234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1840958" y="2442780"/>
            <a:ext cx="1146866" cy="36004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4427984" y="3773982"/>
            <a:ext cx="1915165" cy="576064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1259632" y="4062014"/>
            <a:ext cx="1468129" cy="472234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三、论文明审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4"/>
            <a:ext cx="8424936" cy="2808313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论文明审派送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（操作身份：答辩秘书）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管理信息系统登录：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医学院入口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用户名：导师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工号</a:t>
            </a:r>
            <a:r>
              <a:rPr lang="en-US" altLang="zh-CN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+MS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M700****MS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答辩秘书派送明审，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全日制研究生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已送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份盲审者不用派送明审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专家信息未搜索到，请填写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新增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865" y="3735749"/>
            <a:ext cx="4212468" cy="28703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6947" y="3771666"/>
            <a:ext cx="4400027" cy="289173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三、论文明审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7" y="1091348"/>
            <a:ext cx="8645228" cy="21718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t="3056" b="21602"/>
          <a:stretch>
            <a:fillRect/>
          </a:stretch>
        </p:blipFill>
        <p:spPr>
          <a:xfrm>
            <a:off x="145365" y="2789958"/>
            <a:ext cx="4426635" cy="16677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59"/>
          <a:stretch>
            <a:fillRect/>
          </a:stretch>
        </p:blipFill>
        <p:spPr>
          <a:xfrm>
            <a:off x="4831797" y="2789958"/>
            <a:ext cx="4180732" cy="16885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/>
          <a:srcRect t="7133"/>
          <a:stretch>
            <a:fillRect/>
          </a:stretch>
        </p:blipFill>
        <p:spPr>
          <a:xfrm>
            <a:off x="899592" y="4557112"/>
            <a:ext cx="7552235" cy="19972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三、论文明审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424936" cy="3168352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论文明审结果返回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（操作身份：专家或答辩秘书）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明审专家线上按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邮件中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网址及账号密码登录评阅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专家评审网址：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http://www.yjs.sjtu.edu.cn/ssfw/login_wslwpy.jsp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或专家线下评审、答辩秘书录入返回意见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三、论文明审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484784"/>
            <a:ext cx="7322347" cy="2438461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992834"/>
            <a:ext cx="8424936" cy="553998"/>
          </a:xfrm>
        </p:spPr>
        <p:txBody>
          <a:bodyPr/>
          <a:lstStyle/>
          <a:p>
            <a:pPr marL="0" lvl="0" indent="0">
              <a:lnSpc>
                <a:spcPts val="3500"/>
              </a:lnSpc>
              <a:buNone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专家录入</a:t>
            </a:r>
          </a:p>
        </p:txBody>
      </p:sp>
      <p:sp>
        <p:nvSpPr>
          <p:cNvPr id="9" name="内容占位符 2"/>
          <p:cNvSpPr txBox="1"/>
          <p:nvPr/>
        </p:nvSpPr>
        <p:spPr bwMode="auto">
          <a:xfrm>
            <a:off x="395536" y="4171146"/>
            <a:ext cx="8424936" cy="55399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449580" indent="-44958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SzPct val="120000"/>
              <a:buBlip>
                <a:blip r:embed="rId3"/>
              </a:buBlip>
              <a:defRPr sz="2400" b="1">
                <a:solidFill>
                  <a:srgbClr val="133984"/>
                </a:solidFill>
                <a:latin typeface="+mn-lt"/>
                <a:ea typeface="+mn-ea"/>
                <a:cs typeface="+mn-cs"/>
              </a:defRPr>
            </a:lvl1pPr>
            <a:lvl2pPr marL="91440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Arial" panose="020B0604020202020204" pitchFamily="34" charset="0"/>
              <a:buChar char="—"/>
              <a:defRPr sz="2000" b="1">
                <a:solidFill>
                  <a:srgbClr val="133984"/>
                </a:solidFill>
                <a:latin typeface="+mn-lt"/>
                <a:ea typeface="+mn-ea"/>
              </a:defRPr>
            </a:lvl2pPr>
            <a:lvl3pPr marL="13227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rgbClr val="133984"/>
                </a:solidFill>
                <a:latin typeface="+mn-lt"/>
                <a:ea typeface="黑体" panose="02010609060101010101" pitchFamily="2" charset="-122"/>
              </a:defRPr>
            </a:lvl3pPr>
            <a:lvl4pPr marL="17303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1386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9588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305308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51028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96748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ts val="3500"/>
              </a:lnSpc>
              <a:buFontTx/>
              <a:buNone/>
            </a:pPr>
            <a:r>
              <a:rPr lang="zh-CN" altLang="en-US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或答辩秘书录入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779" y="4653136"/>
            <a:ext cx="8618441" cy="193007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评审结果查询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7524" y="1052736"/>
            <a:ext cx="8568952" cy="2664296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评审结果查询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（操作身份：研究生）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进入菜单栏“学位管理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论文评阅结果”查看盲审及明审结果。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博士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论文若结果均返回可下载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评审意见反馈表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，填写后答辩秘书、导师分别签字确认。</a:t>
            </a:r>
            <a:endParaRPr lang="zh-CN" altLang="en-US" sz="1800" dirty="0"/>
          </a:p>
        </p:txBody>
      </p:sp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6246" y="3720167"/>
            <a:ext cx="8025112" cy="1831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188640"/>
            <a:ext cx="4680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操作流程</a:t>
            </a:r>
            <a:endParaRPr lang="en-US" altLang="zh-CN" sz="40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" name="Group 92"/>
          <p:cNvGrpSpPr/>
          <p:nvPr/>
        </p:nvGrpSpPr>
        <p:grpSpPr bwMode="auto">
          <a:xfrm>
            <a:off x="1759015" y="3409691"/>
            <a:ext cx="684721" cy="523364"/>
            <a:chOff x="1351" y="1230"/>
            <a:chExt cx="328" cy="352"/>
          </a:xfrm>
        </p:grpSpPr>
        <p:sp>
          <p:nvSpPr>
            <p:cNvPr id="15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三</a:t>
              </a:r>
            </a:p>
          </p:txBody>
        </p:sp>
      </p:grpSp>
      <p:grpSp>
        <p:nvGrpSpPr>
          <p:cNvPr id="3" name="Group 92"/>
          <p:cNvGrpSpPr/>
          <p:nvPr/>
        </p:nvGrpSpPr>
        <p:grpSpPr bwMode="auto">
          <a:xfrm>
            <a:off x="1759010" y="4255116"/>
            <a:ext cx="684778" cy="523364"/>
            <a:chOff x="1351" y="1230"/>
            <a:chExt cx="328" cy="352"/>
          </a:xfrm>
        </p:grpSpPr>
        <p:sp>
          <p:nvSpPr>
            <p:cNvPr id="20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四</a:t>
              </a:r>
            </a:p>
          </p:txBody>
        </p:sp>
      </p:grpSp>
      <p:grpSp>
        <p:nvGrpSpPr>
          <p:cNvPr id="6" name="Group 92"/>
          <p:cNvGrpSpPr/>
          <p:nvPr/>
        </p:nvGrpSpPr>
        <p:grpSpPr bwMode="auto">
          <a:xfrm>
            <a:off x="1759010" y="1681311"/>
            <a:ext cx="684778" cy="523364"/>
            <a:chOff x="1351" y="1230"/>
            <a:chExt cx="328" cy="352"/>
          </a:xfrm>
        </p:grpSpPr>
        <p:sp>
          <p:nvSpPr>
            <p:cNvPr id="35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一</a:t>
              </a:r>
            </a:p>
          </p:txBody>
        </p:sp>
      </p:grpSp>
      <p:grpSp>
        <p:nvGrpSpPr>
          <p:cNvPr id="7" name="Group 92"/>
          <p:cNvGrpSpPr/>
          <p:nvPr/>
        </p:nvGrpSpPr>
        <p:grpSpPr bwMode="auto">
          <a:xfrm>
            <a:off x="1759007" y="2545592"/>
            <a:ext cx="684720" cy="523364"/>
            <a:chOff x="1351" y="1230"/>
            <a:chExt cx="328" cy="352"/>
          </a:xfrm>
        </p:grpSpPr>
        <p:sp>
          <p:nvSpPr>
            <p:cNvPr id="39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二</a:t>
              </a:r>
            </a:p>
          </p:txBody>
        </p:sp>
      </p:grpSp>
      <p:sp>
        <p:nvSpPr>
          <p:cNvPr id="24" name="Text Box 95"/>
          <p:cNvSpPr txBox="1">
            <a:spLocks noChangeArrowheads="1"/>
          </p:cNvSpPr>
          <p:nvPr/>
        </p:nvSpPr>
        <p:spPr bwMode="gray">
          <a:xfrm>
            <a:off x="3008857" y="1651763"/>
            <a:ext cx="346761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预答辩（仅博士）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95"/>
          <p:cNvSpPr txBox="1">
            <a:spLocks noChangeArrowheads="1"/>
          </p:cNvSpPr>
          <p:nvPr/>
        </p:nvSpPr>
        <p:spPr bwMode="gray">
          <a:xfrm>
            <a:off x="2970720" y="2514886"/>
            <a:ext cx="346761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论文抽检（盲审）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95"/>
          <p:cNvSpPr txBox="1">
            <a:spLocks noChangeArrowheads="1"/>
          </p:cNvSpPr>
          <p:nvPr/>
        </p:nvSpPr>
        <p:spPr bwMode="gray">
          <a:xfrm>
            <a:off x="3008857" y="5200084"/>
            <a:ext cx="1826141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学位审核</a:t>
            </a:r>
          </a:p>
        </p:txBody>
      </p:sp>
      <p:grpSp>
        <p:nvGrpSpPr>
          <p:cNvPr id="19" name="Group 92"/>
          <p:cNvGrpSpPr/>
          <p:nvPr/>
        </p:nvGrpSpPr>
        <p:grpSpPr bwMode="auto">
          <a:xfrm>
            <a:off x="1867565" y="5232025"/>
            <a:ext cx="684778" cy="523364"/>
            <a:chOff x="1351" y="1230"/>
            <a:chExt cx="328" cy="352"/>
          </a:xfrm>
        </p:grpSpPr>
        <p:sp>
          <p:nvSpPr>
            <p:cNvPr id="21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五</a:t>
              </a:r>
            </a:p>
          </p:txBody>
        </p:sp>
      </p:grpSp>
      <p:sp>
        <p:nvSpPr>
          <p:cNvPr id="26" name="Text Box 95"/>
          <p:cNvSpPr txBox="1">
            <a:spLocks noChangeArrowheads="1"/>
          </p:cNvSpPr>
          <p:nvPr/>
        </p:nvSpPr>
        <p:spPr bwMode="gray">
          <a:xfrm>
            <a:off x="3003115" y="4224636"/>
            <a:ext cx="1826617" cy="58432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论文答辩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95"/>
          <p:cNvSpPr txBox="1">
            <a:spLocks noChangeArrowheads="1"/>
          </p:cNvSpPr>
          <p:nvPr/>
        </p:nvSpPr>
        <p:spPr bwMode="gray">
          <a:xfrm>
            <a:off x="3003591" y="3373590"/>
            <a:ext cx="1826141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论文明审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605" y="1052830"/>
            <a:ext cx="8163560" cy="4608195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学术论文维护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（操作身份：研究生）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答辩前进入菜单栏“学术成果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学术论文维护”，完成学术论文维护，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该菜单栏答辩前、答辩后均可新增、编辑、删除。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新增论文时，答辩是否使用及答辩排序意指：是否显示在学位申请表上，以及显示的排序。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若暂无学术论文者，可新增一条空白记录，待申请学位时再作修改。</a:t>
            </a:r>
            <a:endParaRPr lang="en-US" altLang="zh-CN" sz="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Blip>
                <a:blip r:embed="rId2"/>
              </a:buBlip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8424936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4" y="2708924"/>
            <a:ext cx="1616879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7527125" y="2852940"/>
            <a:ext cx="1616879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1043612" y="1844828"/>
            <a:ext cx="1616879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188640"/>
            <a:ext cx="4680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操作流程</a:t>
            </a:r>
            <a:endParaRPr lang="en-US" altLang="zh-CN" sz="40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" name="Group 92"/>
          <p:cNvGrpSpPr/>
          <p:nvPr/>
        </p:nvGrpSpPr>
        <p:grpSpPr bwMode="auto">
          <a:xfrm>
            <a:off x="1759015" y="3409691"/>
            <a:ext cx="684721" cy="523364"/>
            <a:chOff x="1351" y="1230"/>
            <a:chExt cx="328" cy="352"/>
          </a:xfrm>
        </p:grpSpPr>
        <p:sp>
          <p:nvSpPr>
            <p:cNvPr id="15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三</a:t>
              </a:r>
            </a:p>
          </p:txBody>
        </p:sp>
      </p:grpSp>
      <p:grpSp>
        <p:nvGrpSpPr>
          <p:cNvPr id="3" name="Group 92"/>
          <p:cNvGrpSpPr/>
          <p:nvPr/>
        </p:nvGrpSpPr>
        <p:grpSpPr bwMode="auto">
          <a:xfrm>
            <a:off x="1759010" y="4255116"/>
            <a:ext cx="684778" cy="523364"/>
            <a:chOff x="1351" y="1230"/>
            <a:chExt cx="328" cy="352"/>
          </a:xfrm>
        </p:grpSpPr>
        <p:sp>
          <p:nvSpPr>
            <p:cNvPr id="20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四</a:t>
              </a:r>
            </a:p>
          </p:txBody>
        </p:sp>
      </p:grpSp>
      <p:grpSp>
        <p:nvGrpSpPr>
          <p:cNvPr id="6" name="Group 92"/>
          <p:cNvGrpSpPr/>
          <p:nvPr/>
        </p:nvGrpSpPr>
        <p:grpSpPr bwMode="auto">
          <a:xfrm>
            <a:off x="1759010" y="1681311"/>
            <a:ext cx="684778" cy="523364"/>
            <a:chOff x="1351" y="1230"/>
            <a:chExt cx="328" cy="352"/>
          </a:xfrm>
        </p:grpSpPr>
        <p:sp>
          <p:nvSpPr>
            <p:cNvPr id="35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一</a:t>
              </a:r>
            </a:p>
          </p:txBody>
        </p:sp>
      </p:grpSp>
      <p:grpSp>
        <p:nvGrpSpPr>
          <p:cNvPr id="7" name="Group 92"/>
          <p:cNvGrpSpPr/>
          <p:nvPr/>
        </p:nvGrpSpPr>
        <p:grpSpPr bwMode="auto">
          <a:xfrm>
            <a:off x="1759007" y="2545592"/>
            <a:ext cx="684720" cy="523364"/>
            <a:chOff x="1351" y="1230"/>
            <a:chExt cx="328" cy="352"/>
          </a:xfrm>
        </p:grpSpPr>
        <p:sp>
          <p:nvSpPr>
            <p:cNvPr id="39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二</a:t>
              </a:r>
            </a:p>
          </p:txBody>
        </p:sp>
      </p:grpSp>
      <p:sp>
        <p:nvSpPr>
          <p:cNvPr id="24" name="Text Box 95"/>
          <p:cNvSpPr txBox="1">
            <a:spLocks noChangeArrowheads="1"/>
          </p:cNvSpPr>
          <p:nvPr/>
        </p:nvSpPr>
        <p:spPr bwMode="gray">
          <a:xfrm>
            <a:off x="3008857" y="1651763"/>
            <a:ext cx="346761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预答辩（仅博士）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95"/>
          <p:cNvSpPr txBox="1">
            <a:spLocks noChangeArrowheads="1"/>
          </p:cNvSpPr>
          <p:nvPr/>
        </p:nvSpPr>
        <p:spPr bwMode="gray">
          <a:xfrm>
            <a:off x="2970720" y="2514886"/>
            <a:ext cx="346761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论文抽检（盲审）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95"/>
          <p:cNvSpPr txBox="1">
            <a:spLocks noChangeArrowheads="1"/>
          </p:cNvSpPr>
          <p:nvPr/>
        </p:nvSpPr>
        <p:spPr bwMode="gray">
          <a:xfrm>
            <a:off x="3008857" y="5200084"/>
            <a:ext cx="1826141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学位审核</a:t>
            </a:r>
          </a:p>
        </p:txBody>
      </p:sp>
      <p:grpSp>
        <p:nvGrpSpPr>
          <p:cNvPr id="19" name="Group 92"/>
          <p:cNvGrpSpPr/>
          <p:nvPr/>
        </p:nvGrpSpPr>
        <p:grpSpPr bwMode="auto">
          <a:xfrm>
            <a:off x="1867565" y="5232025"/>
            <a:ext cx="684778" cy="523364"/>
            <a:chOff x="1351" y="1230"/>
            <a:chExt cx="328" cy="352"/>
          </a:xfrm>
        </p:grpSpPr>
        <p:sp>
          <p:nvSpPr>
            <p:cNvPr id="21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五</a:t>
              </a:r>
            </a:p>
          </p:txBody>
        </p:sp>
      </p:grpSp>
      <p:sp>
        <p:nvSpPr>
          <p:cNvPr id="26" name="Text Box 95"/>
          <p:cNvSpPr txBox="1">
            <a:spLocks noChangeArrowheads="1"/>
          </p:cNvSpPr>
          <p:nvPr/>
        </p:nvSpPr>
        <p:spPr bwMode="gray">
          <a:xfrm>
            <a:off x="3003115" y="4224636"/>
            <a:ext cx="1826617" cy="58432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论文答辩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95"/>
          <p:cNvSpPr txBox="1">
            <a:spLocks noChangeArrowheads="1"/>
          </p:cNvSpPr>
          <p:nvPr/>
        </p:nvSpPr>
        <p:spPr bwMode="gray">
          <a:xfrm>
            <a:off x="3003591" y="3373590"/>
            <a:ext cx="1826141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论文明审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544" y="1465767"/>
            <a:ext cx="7992888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4355976" y="4615044"/>
            <a:ext cx="1616879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107504" y="5119100"/>
            <a:ext cx="1616879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7604" y="1196752"/>
            <a:ext cx="8064896" cy="4608512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论文答辩申请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（操作身份：研究生）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明审及盲审（或抽检）结果均返回且通过，方可申请答辩。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菜单栏“学位管理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答辩申请”申请论文答辩。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完成所有相关信息录入及校对，上传学位论文答辩稿。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答辩申请时必须完成学位照片拍摄及上传，否则无法提交。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论文题目将从评审申请处读取，若已修改题目者请更正。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3500"/>
              </a:lnSpc>
              <a:buNone/>
            </a:pPr>
            <a:endParaRPr lang="en-US" altLang="zh-CN" sz="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Blip>
                <a:blip r:embed="rId2"/>
              </a:buBlip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846043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251524" y="5661252"/>
            <a:ext cx="1616879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0" y="1268764"/>
            <a:ext cx="5724128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2376264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论文答辩安排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（操作身份：答辩秘书）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答辩秘书进入菜单栏“答辩秘书论文答辩管理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答辩安排信息答辩秘书录入”录入答辩安排。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“答辩秘书相关材料打印” 打印相关材料。</a:t>
            </a:r>
            <a:endParaRPr lang="zh-CN" altLang="en-US" sz="1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913" y="3573016"/>
            <a:ext cx="8648841" cy="2376264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605" y="1052830"/>
            <a:ext cx="8065135" cy="2145030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论文答辩申请审核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（操作身份：教务老师）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培养单位管理老师进入菜单栏“学位管理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论文答辩管理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答辩申请院系审核”审核论文答辩安排。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若审核不通过，研究生可重新提交答辩申请。</a:t>
            </a:r>
            <a:endParaRPr lang="zh-CN" altLang="en-US" sz="1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r="11013"/>
          <a:stretch>
            <a:fillRect/>
          </a:stretch>
        </p:blipFill>
        <p:spPr>
          <a:xfrm>
            <a:off x="611560" y="3500813"/>
            <a:ext cx="8136904" cy="28589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4608512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归档论文上传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（操作身份：研究生）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研究生论文答辩通过后进入菜单栏“学位管理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归档学位论文”完成相关信息录入，并上传归档论文。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归档论文应分为三部分上传，其中原创性声明、版权使用授权书及答辩决议书应上传签字后的扫描件。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上传论文后请下载核对无误后再提交。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归档论文应在答辩后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内上传，否则答辩结果将无法录入。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若答辩未通过，也请提交一稿论文，否则答辩结果无法录入。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3500"/>
              </a:lnSpc>
              <a:buNone/>
            </a:pPr>
            <a:endParaRPr lang="en-US" altLang="zh-CN" sz="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Blip>
                <a:blip r:embed="rId2"/>
              </a:buBlip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327343"/>
            <a:ext cx="7776864" cy="4203314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40" y="1340768"/>
            <a:ext cx="8261903" cy="1944216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答辩结果录入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（操作身份：答辩秘书）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研究生上传归档论文后，由答辩秘书进入“答辩秘书论文答辩管理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答辩结果答辩秘书录入”录入答辩结果。</a:t>
            </a:r>
            <a:endParaRPr lang="en-US" altLang="zh-CN" sz="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Blip>
                <a:blip r:embed="rId2"/>
              </a:buBlip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1048" y="1320832"/>
            <a:ext cx="8261903" cy="2160240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答辩结果审核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（操作身份：教务老师）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由培养单位管理老师进入“学位管理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论文答辩管理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答辩结果院系审核”审核最终答辩结果。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审核前请检查归档学位论文是否符合要求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3500"/>
              </a:lnSpc>
              <a:buNone/>
            </a:pPr>
            <a:endParaRPr lang="en-US" altLang="zh-CN" sz="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Blip>
                <a:blip r:embed="rId2"/>
              </a:buBlip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四、论文答辩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8748464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4" y="4149084"/>
            <a:ext cx="1616879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1691684" y="2204868"/>
            <a:ext cx="1616879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7236299" y="2708924"/>
            <a:ext cx="1616879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一、预答辩（仅博士）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7920880" cy="3744416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预答辩信息录入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（操作身份：研究生）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进入菜单栏“学位管理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预答辩”栏，填写预答辩信息，并上传学位论文预答辩稿（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格式）。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附属医院专家请选择：医学院及附属医院，医学院专家工号一般以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开头。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若搜索不到暂时以校外专家填写。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注：预答辩期间，答辩秘书可以不维护。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188640"/>
            <a:ext cx="4680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操作流程</a:t>
            </a:r>
            <a:endParaRPr lang="en-US" altLang="zh-CN" sz="40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" name="Group 92"/>
          <p:cNvGrpSpPr/>
          <p:nvPr/>
        </p:nvGrpSpPr>
        <p:grpSpPr bwMode="auto">
          <a:xfrm>
            <a:off x="1759015" y="3409691"/>
            <a:ext cx="684721" cy="523364"/>
            <a:chOff x="1351" y="1230"/>
            <a:chExt cx="328" cy="352"/>
          </a:xfrm>
        </p:grpSpPr>
        <p:sp>
          <p:nvSpPr>
            <p:cNvPr id="15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三</a:t>
              </a:r>
            </a:p>
          </p:txBody>
        </p:sp>
      </p:grpSp>
      <p:grpSp>
        <p:nvGrpSpPr>
          <p:cNvPr id="3" name="Group 92"/>
          <p:cNvGrpSpPr/>
          <p:nvPr/>
        </p:nvGrpSpPr>
        <p:grpSpPr bwMode="auto">
          <a:xfrm>
            <a:off x="1759010" y="4255116"/>
            <a:ext cx="684778" cy="523364"/>
            <a:chOff x="1351" y="1230"/>
            <a:chExt cx="328" cy="352"/>
          </a:xfrm>
        </p:grpSpPr>
        <p:sp>
          <p:nvSpPr>
            <p:cNvPr id="20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四</a:t>
              </a:r>
            </a:p>
          </p:txBody>
        </p:sp>
      </p:grpSp>
      <p:grpSp>
        <p:nvGrpSpPr>
          <p:cNvPr id="6" name="Group 92"/>
          <p:cNvGrpSpPr/>
          <p:nvPr/>
        </p:nvGrpSpPr>
        <p:grpSpPr bwMode="auto">
          <a:xfrm>
            <a:off x="1759010" y="1681311"/>
            <a:ext cx="684778" cy="523364"/>
            <a:chOff x="1351" y="1230"/>
            <a:chExt cx="328" cy="352"/>
          </a:xfrm>
        </p:grpSpPr>
        <p:sp>
          <p:nvSpPr>
            <p:cNvPr id="35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一</a:t>
              </a:r>
            </a:p>
          </p:txBody>
        </p:sp>
      </p:grpSp>
      <p:grpSp>
        <p:nvGrpSpPr>
          <p:cNvPr id="7" name="Group 92"/>
          <p:cNvGrpSpPr/>
          <p:nvPr/>
        </p:nvGrpSpPr>
        <p:grpSpPr bwMode="auto">
          <a:xfrm>
            <a:off x="1759007" y="2545592"/>
            <a:ext cx="684720" cy="523364"/>
            <a:chOff x="1351" y="1230"/>
            <a:chExt cx="328" cy="352"/>
          </a:xfrm>
        </p:grpSpPr>
        <p:sp>
          <p:nvSpPr>
            <p:cNvPr id="39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二</a:t>
              </a:r>
            </a:p>
          </p:txBody>
        </p:sp>
      </p:grpSp>
      <p:sp>
        <p:nvSpPr>
          <p:cNvPr id="24" name="Text Box 95"/>
          <p:cNvSpPr txBox="1">
            <a:spLocks noChangeArrowheads="1"/>
          </p:cNvSpPr>
          <p:nvPr/>
        </p:nvSpPr>
        <p:spPr bwMode="gray">
          <a:xfrm>
            <a:off x="3008857" y="1651763"/>
            <a:ext cx="346761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预答辩（仅博士）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95"/>
          <p:cNvSpPr txBox="1">
            <a:spLocks noChangeArrowheads="1"/>
          </p:cNvSpPr>
          <p:nvPr/>
        </p:nvSpPr>
        <p:spPr bwMode="gray">
          <a:xfrm>
            <a:off x="2970720" y="2514886"/>
            <a:ext cx="346761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论文抽检（盲审）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95"/>
          <p:cNvSpPr txBox="1">
            <a:spLocks noChangeArrowheads="1"/>
          </p:cNvSpPr>
          <p:nvPr/>
        </p:nvSpPr>
        <p:spPr bwMode="gray">
          <a:xfrm>
            <a:off x="3008857" y="5200084"/>
            <a:ext cx="1826141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学位审核</a:t>
            </a:r>
          </a:p>
        </p:txBody>
      </p:sp>
      <p:grpSp>
        <p:nvGrpSpPr>
          <p:cNvPr id="19" name="Group 92"/>
          <p:cNvGrpSpPr/>
          <p:nvPr/>
        </p:nvGrpSpPr>
        <p:grpSpPr bwMode="auto">
          <a:xfrm>
            <a:off x="1867565" y="5232025"/>
            <a:ext cx="684778" cy="523364"/>
            <a:chOff x="1351" y="1230"/>
            <a:chExt cx="328" cy="352"/>
          </a:xfrm>
        </p:grpSpPr>
        <p:sp>
          <p:nvSpPr>
            <p:cNvPr id="21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五</a:t>
              </a:r>
            </a:p>
          </p:txBody>
        </p:sp>
      </p:grpSp>
      <p:sp>
        <p:nvSpPr>
          <p:cNvPr id="26" name="Text Box 95"/>
          <p:cNvSpPr txBox="1">
            <a:spLocks noChangeArrowheads="1"/>
          </p:cNvSpPr>
          <p:nvPr/>
        </p:nvSpPr>
        <p:spPr bwMode="gray">
          <a:xfrm>
            <a:off x="3003115" y="4224636"/>
            <a:ext cx="1826617" cy="58432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论文答辩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95"/>
          <p:cNvSpPr txBox="1">
            <a:spLocks noChangeArrowheads="1"/>
          </p:cNvSpPr>
          <p:nvPr/>
        </p:nvSpPr>
        <p:spPr bwMode="gray">
          <a:xfrm>
            <a:off x="3003591" y="3373590"/>
            <a:ext cx="1826141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论文明审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五、学位审核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40" y="1052736"/>
            <a:ext cx="7920876" cy="1800200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学院审核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（操作身份：教务老师）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培养单位管理老师进入“学位管理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分委会学位讨论管理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院系初审”，审核是否同意上分委会。</a:t>
            </a:r>
            <a:endParaRPr lang="en-US" altLang="zh-CN" sz="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Blip>
                <a:blip r:embed="rId2"/>
              </a:buBlip>
            </a:pPr>
            <a:endParaRPr lang="zh-CN" altLang="en-US" sz="1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601" y="2852936"/>
            <a:ext cx="8804798" cy="3116193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五、学位审核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40" y="1268760"/>
            <a:ext cx="8261903" cy="1800200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分委会审核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（操作身份：分委会秘书）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分委会秘书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进入“学位管理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分委会学位讨论管理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分委会表决结果录入”，录入分委会表决结果，可批量录入。</a:t>
            </a:r>
            <a:endParaRPr lang="en-US" altLang="zh-CN" sz="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Blip>
                <a:blip r:embed="rId2"/>
              </a:buBlip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9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其他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1584176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信息系统使用时可能需要安装一些插件，系统首页可以下载设置说明。</a:t>
            </a:r>
            <a:r>
              <a:rPr lang="en-US" altLang="zh-CN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sz="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Blip>
                <a:blip r:embed="rId2"/>
              </a:buBlip>
            </a:pPr>
            <a:endParaRPr lang="zh-CN" altLang="en-US" sz="1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32" y="2780928"/>
            <a:ext cx="8532440" cy="3592149"/>
          </a:xfrm>
          <a:prstGeom prst="rect">
            <a:avLst/>
          </a:prstGeom>
        </p:spPr>
      </p:pic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1241884" y="3755108"/>
            <a:ext cx="2880320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4493922" y="3928425"/>
            <a:ext cx="2940649" cy="734041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 bwMode="auto">
          <a:xfrm>
            <a:off x="609600" y="2259013"/>
            <a:ext cx="8229600" cy="10937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>
            <a:lvl1pPr marL="449580" indent="-44958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SzPct val="120000"/>
              <a:buBlip>
                <a:blip r:embed="rId2"/>
              </a:buBlip>
              <a:defRPr sz="2400" b="1">
                <a:solidFill>
                  <a:srgbClr val="133984"/>
                </a:solidFill>
                <a:latin typeface="+mn-lt"/>
                <a:ea typeface="+mn-ea"/>
                <a:cs typeface="+mn-cs"/>
              </a:defRPr>
            </a:lvl1pPr>
            <a:lvl2pPr marL="91440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Arial" panose="020B0604020202020204" pitchFamily="34" charset="0"/>
              <a:buChar char="—"/>
              <a:defRPr sz="2000" b="1">
                <a:solidFill>
                  <a:srgbClr val="133984"/>
                </a:solidFill>
                <a:latin typeface="+mn-lt"/>
                <a:ea typeface="+mn-ea"/>
              </a:defRPr>
            </a:lvl2pPr>
            <a:lvl3pPr marL="13227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rgbClr val="133984"/>
                </a:solidFill>
                <a:latin typeface="+mn-lt"/>
                <a:ea typeface="+mn-ea"/>
              </a:defRPr>
            </a:lvl3pPr>
            <a:lvl4pPr marL="17303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  <a:ea typeface="宋体" panose="02010600030101010101" pitchFamily="2" charset="-122"/>
              </a:defRPr>
            </a:lvl4pPr>
            <a:lvl5pPr marL="21386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宋体" panose="02010600030101010101" pitchFamily="2" charset="-122"/>
              </a:defRPr>
            </a:lvl5pPr>
            <a:lvl6pPr marL="25958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宋体" panose="02010600030101010101" pitchFamily="2" charset="-122"/>
              </a:defRPr>
            </a:lvl6pPr>
            <a:lvl7pPr marL="30530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宋体" panose="02010600030101010101" pitchFamily="2" charset="-122"/>
              </a:defRPr>
            </a:lvl7pPr>
            <a:lvl8pPr marL="35102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宋体" panose="02010600030101010101" pitchFamily="2" charset="-122"/>
              </a:defRPr>
            </a:lvl8pPr>
            <a:lvl9pPr marL="39674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0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4000" kern="0" dirty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谢！</a:t>
            </a:r>
          </a:p>
        </p:txBody>
      </p:sp>
      <p:pic>
        <p:nvPicPr>
          <p:cNvPr id="5" name="Picture 10" descr="LS9V0400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9" y="3717034"/>
            <a:ext cx="91408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3" presetClass="path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1.25642 0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80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一、预答辩（仅博士）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" name="图片 4" descr="C:\Users\xwb\AppData\Local\Temp\1609766003(1)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67"/>
          <a:stretch>
            <a:fillRect/>
          </a:stretch>
        </p:blipFill>
        <p:spPr bwMode="auto">
          <a:xfrm>
            <a:off x="575556" y="1268760"/>
            <a:ext cx="7992888" cy="482453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椭圆 6"/>
          <p:cNvSpPr>
            <a:spLocks noChangeArrowheads="1"/>
          </p:cNvSpPr>
          <p:nvPr/>
        </p:nvSpPr>
        <p:spPr bwMode="auto">
          <a:xfrm>
            <a:off x="395536" y="2986813"/>
            <a:ext cx="1043608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8" y="1052736"/>
            <a:ext cx="8210027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一、预答辩（仅博士）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椭圆 6"/>
          <p:cNvSpPr>
            <a:spLocks noChangeArrowheads="1"/>
          </p:cNvSpPr>
          <p:nvPr/>
        </p:nvSpPr>
        <p:spPr bwMode="auto">
          <a:xfrm>
            <a:off x="4211964" y="2060852"/>
            <a:ext cx="1616879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10" name="椭圆 6"/>
          <p:cNvSpPr>
            <a:spLocks noChangeArrowheads="1"/>
          </p:cNvSpPr>
          <p:nvPr/>
        </p:nvSpPr>
        <p:spPr bwMode="auto">
          <a:xfrm>
            <a:off x="1979715" y="3933060"/>
            <a:ext cx="1616879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402518"/>
            <a:ext cx="8424936" cy="28462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一、预答辩（仅博士）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424936" cy="2736304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3"/>
              </a:buBlip>
            </a:pP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预答辩审核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（操作身份：教务老师）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5180" indent="-35433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进入菜单栏“学位管理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博士预答辩管理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预答辩申请审核”栏，输入学号，录入预答辩结果，并审核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93750" indent="-34290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注：研究生完成预答辩并修改论文后审核</a:t>
            </a:r>
            <a:endParaRPr lang="zh-CN" altLang="en-US" sz="1800" dirty="0"/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249616" y="4293096"/>
            <a:ext cx="1465663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1715279" y="4653136"/>
            <a:ext cx="2088232" cy="72008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188640"/>
            <a:ext cx="4680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操作流程</a:t>
            </a:r>
            <a:endParaRPr lang="en-US" altLang="zh-CN" sz="40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" name="Group 92"/>
          <p:cNvGrpSpPr/>
          <p:nvPr/>
        </p:nvGrpSpPr>
        <p:grpSpPr bwMode="auto">
          <a:xfrm>
            <a:off x="1759015" y="3409691"/>
            <a:ext cx="684721" cy="523364"/>
            <a:chOff x="1351" y="1230"/>
            <a:chExt cx="328" cy="352"/>
          </a:xfrm>
        </p:grpSpPr>
        <p:sp>
          <p:nvSpPr>
            <p:cNvPr id="15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三</a:t>
              </a:r>
            </a:p>
          </p:txBody>
        </p:sp>
      </p:grpSp>
      <p:grpSp>
        <p:nvGrpSpPr>
          <p:cNvPr id="3" name="Group 92"/>
          <p:cNvGrpSpPr/>
          <p:nvPr/>
        </p:nvGrpSpPr>
        <p:grpSpPr bwMode="auto">
          <a:xfrm>
            <a:off x="1759010" y="4255116"/>
            <a:ext cx="684778" cy="523364"/>
            <a:chOff x="1351" y="1230"/>
            <a:chExt cx="328" cy="352"/>
          </a:xfrm>
        </p:grpSpPr>
        <p:sp>
          <p:nvSpPr>
            <p:cNvPr id="20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四</a:t>
              </a:r>
            </a:p>
          </p:txBody>
        </p:sp>
      </p:grpSp>
      <p:grpSp>
        <p:nvGrpSpPr>
          <p:cNvPr id="6" name="Group 92"/>
          <p:cNvGrpSpPr/>
          <p:nvPr/>
        </p:nvGrpSpPr>
        <p:grpSpPr bwMode="auto">
          <a:xfrm>
            <a:off x="1759010" y="1681311"/>
            <a:ext cx="684778" cy="523364"/>
            <a:chOff x="1351" y="1230"/>
            <a:chExt cx="328" cy="352"/>
          </a:xfrm>
        </p:grpSpPr>
        <p:sp>
          <p:nvSpPr>
            <p:cNvPr id="35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一</a:t>
              </a:r>
            </a:p>
          </p:txBody>
        </p:sp>
      </p:grpSp>
      <p:grpSp>
        <p:nvGrpSpPr>
          <p:cNvPr id="7" name="Group 92"/>
          <p:cNvGrpSpPr/>
          <p:nvPr/>
        </p:nvGrpSpPr>
        <p:grpSpPr bwMode="auto">
          <a:xfrm>
            <a:off x="1759007" y="2545592"/>
            <a:ext cx="684720" cy="523364"/>
            <a:chOff x="1351" y="1230"/>
            <a:chExt cx="328" cy="352"/>
          </a:xfrm>
        </p:grpSpPr>
        <p:sp>
          <p:nvSpPr>
            <p:cNvPr id="39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二</a:t>
              </a:r>
            </a:p>
          </p:txBody>
        </p:sp>
      </p:grpSp>
      <p:sp>
        <p:nvSpPr>
          <p:cNvPr id="24" name="Text Box 95"/>
          <p:cNvSpPr txBox="1">
            <a:spLocks noChangeArrowheads="1"/>
          </p:cNvSpPr>
          <p:nvPr/>
        </p:nvSpPr>
        <p:spPr bwMode="gray">
          <a:xfrm>
            <a:off x="3008857" y="1651763"/>
            <a:ext cx="346761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预答辩（仅博士）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95"/>
          <p:cNvSpPr txBox="1">
            <a:spLocks noChangeArrowheads="1"/>
          </p:cNvSpPr>
          <p:nvPr/>
        </p:nvSpPr>
        <p:spPr bwMode="gray">
          <a:xfrm>
            <a:off x="2970720" y="2514886"/>
            <a:ext cx="346761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论文抽检（盲审）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95"/>
          <p:cNvSpPr txBox="1">
            <a:spLocks noChangeArrowheads="1"/>
          </p:cNvSpPr>
          <p:nvPr/>
        </p:nvSpPr>
        <p:spPr bwMode="gray">
          <a:xfrm>
            <a:off x="3008857" y="5200084"/>
            <a:ext cx="1826141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学位审核</a:t>
            </a:r>
          </a:p>
        </p:txBody>
      </p:sp>
      <p:grpSp>
        <p:nvGrpSpPr>
          <p:cNvPr id="19" name="Group 92"/>
          <p:cNvGrpSpPr/>
          <p:nvPr/>
        </p:nvGrpSpPr>
        <p:grpSpPr bwMode="auto">
          <a:xfrm>
            <a:off x="1867565" y="5232025"/>
            <a:ext cx="684778" cy="523364"/>
            <a:chOff x="1351" y="1230"/>
            <a:chExt cx="328" cy="352"/>
          </a:xfrm>
        </p:grpSpPr>
        <p:sp>
          <p:nvSpPr>
            <p:cNvPr id="21" name="Rectangle 94"/>
            <p:cNvSpPr>
              <a:spLocks noChangeArrowheads="1"/>
            </p:cNvSpPr>
            <p:nvPr/>
          </p:nvSpPr>
          <p:spPr bwMode="gray">
            <a:xfrm rot="3419336">
              <a:off x="1364" y="1255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 Box 96"/>
            <p:cNvSpPr txBox="1">
              <a:spLocks noChangeArrowheads="1"/>
            </p:cNvSpPr>
            <p:nvPr/>
          </p:nvSpPr>
          <p:spPr bwMode="gray">
            <a:xfrm>
              <a:off x="1363" y="1230"/>
              <a:ext cx="260" cy="35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五</a:t>
              </a:r>
            </a:p>
          </p:txBody>
        </p:sp>
      </p:grpSp>
      <p:sp>
        <p:nvSpPr>
          <p:cNvPr id="26" name="Text Box 95"/>
          <p:cNvSpPr txBox="1">
            <a:spLocks noChangeArrowheads="1"/>
          </p:cNvSpPr>
          <p:nvPr/>
        </p:nvSpPr>
        <p:spPr bwMode="gray">
          <a:xfrm>
            <a:off x="3003115" y="4224636"/>
            <a:ext cx="1826617" cy="58432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论文答辩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95"/>
          <p:cNvSpPr txBox="1">
            <a:spLocks noChangeArrowheads="1"/>
          </p:cNvSpPr>
          <p:nvPr/>
        </p:nvSpPr>
        <p:spPr bwMode="gray">
          <a:xfrm>
            <a:off x="3003591" y="3373590"/>
            <a:ext cx="1826141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论文明审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论文评审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3" y="-200055"/>
            <a:ext cx="184731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2051050" y="1125541"/>
          <a:ext cx="4140200" cy="534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r:id="rId3" imgW="9131300" imgH="11798300" progId="">
                  <p:embed/>
                </p:oleObj>
              </mc:Choice>
              <mc:Fallback>
                <p:oleObj r:id="rId3" imgW="9131300" imgH="11798300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1125541"/>
                        <a:ext cx="4140200" cy="5341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学位申请操作流程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华文新魏"/>
        <a:cs typeface=""/>
      </a:majorFont>
      <a:minorFont>
        <a:latin typeface="Arial"/>
        <a:ea typeface="黑体"/>
        <a:cs typeface="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>
            <a:lumMod val="75000"/>
          </a:schemeClr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  <a:round/>
          <a:headEnd type="none" w="med" len="med"/>
          <a:tailEnd type="triangle" w="med" len="med"/>
        </a:ln>
      </a:spPr>
      <a:bodyPr vert="horz" wrap="square" lIns="90000" tIns="46800" rIns="90000" bIns="46800" numCol="1" rtlCol="0" anchor="t" anchorCtr="0" compatLnSpc="1"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EAEAEA"/>
        </a:solidFill>
        <a:ln w="25400" cap="flat" cmpd="sng" algn="ctr">
          <a:solidFill>
            <a:srgbClr val="133984"/>
          </a:solidFill>
          <a:prstDash val="solid"/>
          <a:round/>
          <a:headEnd type="none" w="med" len="med"/>
          <a:tailEnd type="triangle" w="med" len="med"/>
        </a:ln>
      </a:spPr>
      <a:bodyPr vert="horz" wrap="none" lIns="90000" tIns="46800" rIns="90000" bIns="46800" numCol="1" anchor="t" anchorCtr="0" compatLnSpc="1"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学位申请操作流程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华文新魏"/>
        <a:cs typeface=""/>
      </a:majorFont>
      <a:minorFont>
        <a:latin typeface="Arial"/>
        <a:ea typeface="黑体"/>
        <a:cs typeface="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>
            <a:lumMod val="75000"/>
          </a:schemeClr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  <a:round/>
          <a:headEnd type="none" w="med" len="med"/>
          <a:tailEnd type="triangle" w="med" len="med"/>
        </a:ln>
      </a:spPr>
      <a:bodyPr vert="horz" wrap="square" lIns="90000" tIns="46800" rIns="90000" bIns="46800" numCol="1" rtlCol="0" anchor="t" anchorCtr="0" compatLnSpc="1"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EAEAEA"/>
        </a:solidFill>
        <a:ln w="25400" cap="flat" cmpd="sng" algn="ctr">
          <a:solidFill>
            <a:srgbClr val="133984"/>
          </a:solidFill>
          <a:prstDash val="solid"/>
          <a:round/>
          <a:headEnd type="none" w="med" len="med"/>
          <a:tailEnd type="triangle" w="med" len="med"/>
        </a:ln>
      </a:spPr>
      <a:bodyPr vert="horz" wrap="none" lIns="90000" tIns="46800" rIns="90000" bIns="46800" numCol="1" anchor="t" anchorCtr="0" compatLnSpc="1"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_中国发展论坛张杰校长报告070930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1_中国发展论坛张杰校长报告070930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1813</Words>
  <Application>Microsoft Office PowerPoint</Application>
  <PresentationFormat>全屏显示(4:3)</PresentationFormat>
  <Paragraphs>191</Paragraphs>
  <Slides>44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44</vt:i4>
      </vt:variant>
    </vt:vector>
  </HeadingPairs>
  <TitlesOfParts>
    <vt:vector size="52" baseType="lpstr">
      <vt:lpstr>黑体</vt:lpstr>
      <vt:lpstr>华文新魏</vt:lpstr>
      <vt:lpstr>宋体</vt:lpstr>
      <vt:lpstr>微软雅黑</vt:lpstr>
      <vt:lpstr>Arial</vt:lpstr>
      <vt:lpstr>Times New Roman</vt:lpstr>
      <vt:lpstr>学位申请操作流程</vt:lpstr>
      <vt:lpstr>1_学位申请操作流程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sjtu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360ip框架协议工作汇报</dc:title>
  <dc:creator>hanqi</dc:creator>
  <cp:lastModifiedBy>user</cp:lastModifiedBy>
  <cp:revision>4982</cp:revision>
  <cp:lastPrinted>2011-06-14T00:01:00Z</cp:lastPrinted>
  <dcterms:created xsi:type="dcterms:W3CDTF">2007-10-04T06:04:00Z</dcterms:created>
  <dcterms:modified xsi:type="dcterms:W3CDTF">2023-07-07T03:31:03Z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5B3E5193366C49CF9CAD4C31AD959510</vt:lpwstr>
  </property>
  <property fmtid="{D5CDD505-2E9C-101B-9397-08002B2CF9AE}" pid="4" name="KSOProductBuildVer">
    <vt:lpwstr>2052-11.1.0.11294</vt:lpwstr>
  </property>
</Properties>
</file>