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9" r:id="rId3"/>
    <p:sldId id="309" r:id="rId4"/>
    <p:sldId id="307" r:id="rId5"/>
    <p:sldId id="308" r:id="rId6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内容页" id="{EB11151C-0E14-47B0-8218-1431BF894351}">
          <p14:sldIdLst>
            <p14:sldId id="259"/>
            <p14:sldId id="309"/>
            <p14:sldId id="307"/>
            <p14:sldId id="30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BDB"/>
    <a:srgbClr val="255B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8" autoAdjust="0"/>
    <p:restoredTop sz="97757" autoAdjust="0"/>
  </p:normalViewPr>
  <p:slideViewPr>
    <p:cSldViewPr snapToGrid="0" showGuides="1">
      <p:cViewPr varScale="1">
        <p:scale>
          <a:sx n="114" d="100"/>
          <a:sy n="114" d="100"/>
        </p:scale>
        <p:origin x="150" y="102"/>
      </p:cViewPr>
      <p:guideLst>
        <p:guide pos="3877"/>
        <p:guide orient="horz" pos="970"/>
        <p:guide orient="horz" pos="1536"/>
        <p:guide orient="horz" pos="3081"/>
        <p:guide pos="2128"/>
        <p:guide pos="4067"/>
        <p:guide pos="5972"/>
        <p:guide pos="5292"/>
        <p:guide pos="2275"/>
      </p:guideLst>
    </p:cSldViewPr>
  </p:slideViewPr>
  <p:outlineViewPr>
    <p:cViewPr>
      <p:scale>
        <a:sx n="33" d="100"/>
        <a:sy n="33" d="100"/>
      </p:scale>
      <p:origin x="0" y="-780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2A60F-63B3-4D54-AA63-B159FADA9F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4E6C1-322F-4AF4-A541-6A7DCE3853A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13A3C-D0C5-45C0-BD52-194E763967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D5545-95D4-489F-B8ED-7EAFA774B56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fld id="{DE506FFD-8B27-444A-964F-E64D0BB3DAF0}" type="datetime2">
              <a:rPr lang="zh-CN" altLang="en-US" smtClean="0"/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274183"/>
            <a:ext cx="3002280" cy="411617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37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9" name="直接连接符 38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直接连接符 11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18" name="平行四边形 17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44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图片包含 户外, 标牌, 黑色&#10;&#10;自动生成的说明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1075351" y="43657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 hasCustomPrompt="1"/>
          </p:nvPr>
        </p:nvSpPr>
        <p:spPr>
          <a:xfrm>
            <a:off x="319056" y="766710"/>
            <a:ext cx="11568144" cy="476579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4"/>
              </a:buBlip>
              <a:defRPr sz="2000">
                <a:solidFill>
                  <a:schemeClr val="accent2"/>
                </a:solidFill>
              </a:defRPr>
            </a:lvl1pPr>
            <a:lvl2pPr>
              <a:lnSpc>
                <a:spcPct val="130000"/>
              </a:lnSpc>
              <a:defRPr sz="2000">
                <a:solidFill>
                  <a:schemeClr val="accent2"/>
                </a:solidFill>
              </a:defRPr>
            </a:lvl2pPr>
            <a:lvl3pPr>
              <a:lnSpc>
                <a:spcPct val="1300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ct val="130000"/>
              </a:lnSpc>
              <a:defRPr sz="1600">
                <a:solidFill>
                  <a:schemeClr val="accent2"/>
                </a:solidFill>
              </a:defRPr>
            </a:lvl4pPr>
            <a:lvl5pPr>
              <a:lnSpc>
                <a:spcPct val="130000"/>
              </a:lnSpc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1" name="平行四边形 2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平行四边形 2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5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304800" y="3429000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9689690" y="3429000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 descr="图片包含 户外, 标牌, 黑色&#10;&#10;自动生成的说明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28" y="853340"/>
            <a:ext cx="1656344" cy="1656344"/>
          </a:xfrm>
          <a:prstGeom prst="rect">
            <a:avLst/>
          </a:prstGeom>
        </p:spPr>
      </p:pic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555162" y="3129756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000" b="1" spc="6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7322504" y="1488254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7322504" y="4146847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5033473" y="2496180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000" b="1" spc="6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01" y="1860735"/>
            <a:ext cx="2858911" cy="2332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离页连接符 1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1" spc="600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（lowpoly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0" y="749300"/>
            <a:ext cx="12203394" cy="319193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3383857"/>
            <a:ext cx="10052879" cy="106085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4644345" y="5798690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5052868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274183"/>
            <a:ext cx="3002280" cy="411617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3352562" y="6252715"/>
            <a:ext cx="5486876" cy="406590"/>
            <a:chOff x="3352562" y="6073254"/>
            <a:chExt cx="5486876" cy="406590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37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9" name="直接连接符 38"/>
          <p:cNvCxnSpPr/>
          <p:nvPr userDrawn="1"/>
        </p:nvCxnSpPr>
        <p:spPr>
          <a:xfrm>
            <a:off x="2328587" y="6496383"/>
            <a:ext cx="900000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 userDrawn="1"/>
        </p:nvCxnSpPr>
        <p:spPr>
          <a:xfrm>
            <a:off x="8983387" y="6496383"/>
            <a:ext cx="900000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5" name="平行四边形 4"/>
          <p:cNvSpPr/>
          <p:nvPr userDrawn="1"/>
        </p:nvSpPr>
        <p:spPr>
          <a:xfrm>
            <a:off x="4144710" y="1537750"/>
            <a:ext cx="8047290" cy="3189811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5460763" y="2602227"/>
            <a:ext cx="6426437" cy="1060855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3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86" y="2142500"/>
            <a:ext cx="8047290" cy="2590938"/>
          </a:xfrm>
          <a:prstGeom prst="rect">
            <a:avLst/>
          </a:prstGeom>
        </p:spPr>
      </p:pic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8946863" y="4805775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5460764" y="4696131"/>
            <a:ext cx="3349862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0" y="1119382"/>
            <a:ext cx="6323888" cy="4026547"/>
          </a:xfrm>
          <a:custGeom>
            <a:avLst/>
            <a:gdLst>
              <a:gd name="connsiteX0" fmla="*/ 0 w 4827208"/>
              <a:gd name="connsiteY0" fmla="*/ 0 h 3236615"/>
              <a:gd name="connsiteX1" fmla="*/ 4827208 w 4827208"/>
              <a:gd name="connsiteY1" fmla="*/ 0 h 3236615"/>
              <a:gd name="connsiteX2" fmla="*/ 3218537 w 4827208"/>
              <a:gd name="connsiteY2" fmla="*/ 3236615 h 3236615"/>
              <a:gd name="connsiteX3" fmla="*/ 0 w 4827208"/>
              <a:gd name="connsiteY3" fmla="*/ 3236615 h 323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7208" h="3236615">
                <a:moveTo>
                  <a:pt x="0" y="0"/>
                </a:moveTo>
                <a:lnTo>
                  <a:pt x="4827208" y="0"/>
                </a:lnTo>
                <a:lnTo>
                  <a:pt x="3218537" y="3236615"/>
                </a:lnTo>
                <a:lnTo>
                  <a:pt x="0" y="323661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24558" y="4410381"/>
            <a:ext cx="3935296" cy="20929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6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304800" y="2455636"/>
            <a:ext cx="4122059" cy="1462680"/>
            <a:chOff x="304800" y="2709636"/>
            <a:chExt cx="4122059" cy="1462680"/>
          </a:xfrm>
        </p:grpSpPr>
        <p:grpSp>
          <p:nvGrpSpPr>
            <p:cNvPr id="5" name="组合 4"/>
            <p:cNvGrpSpPr/>
            <p:nvPr/>
          </p:nvGrpSpPr>
          <p:grpSpPr>
            <a:xfrm>
              <a:off x="304800" y="2709636"/>
              <a:ext cx="4122059" cy="1462680"/>
              <a:chOff x="667656" y="1497651"/>
              <a:chExt cx="4122059" cy="146268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667656" y="1497651"/>
                <a:ext cx="4122059" cy="1438728"/>
                <a:chOff x="537028" y="1493158"/>
                <a:chExt cx="4122059" cy="1438728"/>
              </a:xfrm>
            </p:grpSpPr>
            <p:sp>
              <p:nvSpPr>
                <p:cNvPr id="10" name="矩形 9"/>
                <p:cNvSpPr/>
                <p:nvPr/>
              </p:nvSpPr>
              <p:spPr>
                <a:xfrm>
                  <a:off x="537029" y="1493158"/>
                  <a:ext cx="4122058" cy="1438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1" name="图片 10" descr="图片包含 建筑物&#10;&#10;自动生成的说明"/>
                <p:cNvPicPr>
                  <a:picLocks noChangeAspect="1"/>
                </p:cNvPicPr>
                <p:nvPr/>
              </p:nvPicPr>
              <p:blipFill>
                <a:blip r:embed="rId3">
                  <a:alphaModFix amt="25000"/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028" y="1604731"/>
                  <a:ext cx="4122058" cy="1327155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8" name="文本框 7"/>
              <p:cNvSpPr txBox="1"/>
              <p:nvPr/>
            </p:nvSpPr>
            <p:spPr>
              <a:xfrm>
                <a:off x="2387598" y="1755350"/>
                <a:ext cx="22351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5400" b="1" dirty="0">
                    <a:solidFill>
                      <a:schemeClr val="accent1"/>
                    </a:solidFill>
                  </a:rPr>
                  <a:t>目  录</a:t>
                </a:r>
                <a:endParaRPr lang="zh-CN" altLang="en-US" sz="54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 rot="16200000">
                <a:off x="2683685" y="854302"/>
                <a:ext cx="90000" cy="4122058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887" y="2871509"/>
              <a:ext cx="1590855" cy="1114981"/>
            </a:xfrm>
            <a:prstGeom prst="rect">
              <a:avLst/>
            </a:prstGeom>
          </p:spPr>
        </p:pic>
      </p:grp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5772150" y="0"/>
            <a:ext cx="6419850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2" name="矩形 21"/>
          <p:cNvSpPr/>
          <p:nvPr userDrawn="1"/>
        </p:nvSpPr>
        <p:spPr>
          <a:xfrm flipV="1">
            <a:off x="5672624" y="0"/>
            <a:ext cx="90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034970" y="685800"/>
            <a:ext cx="4122060" cy="1462680"/>
            <a:chOff x="667655" y="1497651"/>
            <a:chExt cx="4122060" cy="1462680"/>
          </a:xfrm>
        </p:grpSpPr>
        <p:grpSp>
          <p:nvGrpSpPr>
            <p:cNvPr id="7" name="组合 6"/>
            <p:cNvGrpSpPr/>
            <p:nvPr/>
          </p:nvGrpSpPr>
          <p:grpSpPr>
            <a:xfrm>
              <a:off x="667656" y="1497651"/>
              <a:ext cx="4122059" cy="1438728"/>
              <a:chOff x="537028" y="1493158"/>
              <a:chExt cx="4122059" cy="1438728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537029" y="1493158"/>
                <a:ext cx="4122058" cy="1438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0" descr="图片包含 建筑物&#10;&#10;自动生成的说明"/>
              <p:cNvPicPr>
                <a:picLocks noChangeAspect="1"/>
              </p:cNvPicPr>
              <p:nvPr/>
            </p:nvPicPr>
            <p:blipFill>
              <a:blip r:embed="rId3">
                <a:alphaModFix amt="25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028" y="1604731"/>
                <a:ext cx="4122058" cy="1327155"/>
              </a:xfrm>
              <a:prstGeom prst="rect">
                <a:avLst/>
              </a:prstGeom>
              <a:effectLst/>
            </p:spPr>
          </p:pic>
        </p:grpSp>
        <p:sp>
          <p:nvSpPr>
            <p:cNvPr id="8" name="文本框 7"/>
            <p:cNvSpPr txBox="1"/>
            <p:nvPr/>
          </p:nvSpPr>
          <p:spPr>
            <a:xfrm>
              <a:off x="667655" y="1755350"/>
              <a:ext cx="41220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b="1" dirty="0">
                  <a:solidFill>
                    <a:schemeClr val="accent1"/>
                  </a:solidFill>
                </a:rPr>
                <a:t>目         录</a:t>
              </a:r>
              <a:endParaRPr lang="zh-CN" altLang="en-US" sz="6000" b="1" dirty="0">
                <a:solidFill>
                  <a:schemeClr val="accent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 rot="16200000">
              <a:off x="2683685" y="854302"/>
              <a:ext cx="90000" cy="4122058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047" y="797373"/>
            <a:ext cx="1590855" cy="1114981"/>
          </a:xfrm>
          <a:prstGeom prst="rect">
            <a:avLst/>
          </a:prstGeom>
        </p:spPr>
      </p:pic>
      <p:sp>
        <p:nvSpPr>
          <p:cNvPr id="13" name="图片占位符 12"/>
          <p:cNvSpPr>
            <a:spLocks noGrp="1"/>
          </p:cNvSpPr>
          <p:nvPr userDrawn="1">
            <p:ph type="pic" sz="quarter" idx="10"/>
          </p:nvPr>
        </p:nvSpPr>
        <p:spPr>
          <a:xfrm>
            <a:off x="-19050" y="3428999"/>
            <a:ext cx="12211050" cy="342899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 rot="16200000" flipV="1">
            <a:off x="6051001" y="-2738344"/>
            <a:ext cx="90000" cy="121989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42" name="矩形 41"/>
          <p:cNvSpPr/>
          <p:nvPr userDrawn="1"/>
        </p:nvSpPr>
        <p:spPr>
          <a:xfrm rot="16200000">
            <a:off x="6051000" y="-2616750"/>
            <a:ext cx="90000" cy="12192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12192000" cy="344234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654075" y="3047028"/>
            <a:ext cx="6489700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54075" y="4054685"/>
            <a:ext cx="6489700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2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42" name="矩形 41"/>
          <p:cNvSpPr/>
          <p:nvPr userDrawn="1"/>
        </p:nvSpPr>
        <p:spPr>
          <a:xfrm rot="10800000">
            <a:off x="5885901" y="-45000"/>
            <a:ext cx="90000" cy="694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5842000" cy="68770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6238874" y="3047028"/>
            <a:ext cx="5648325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4" y="4054685"/>
            <a:ext cx="5648325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2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/>
          <a:srcRect l="49487" r="1345"/>
          <a:stretch>
            <a:fillRect/>
          </a:stretch>
        </p:blipFill>
        <p:spPr>
          <a:xfrm>
            <a:off x="6238430" y="6041797"/>
            <a:ext cx="592044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9" name="平行四边形 18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 descr="图片包含 户外, 标牌, 黑色&#10;&#10;自动生成的说明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21" name="文本占位符 31"/>
          <p:cNvSpPr>
            <a:spLocks noGrp="1"/>
          </p:cNvSpPr>
          <p:nvPr>
            <p:ph type="body" sz="quarter" idx="14"/>
          </p:nvPr>
        </p:nvSpPr>
        <p:spPr>
          <a:xfrm>
            <a:off x="1075351" y="43657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平行四边形 1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平行四边形 1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(标题导航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9" name="平行四边形 18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 descr="图片包含 户外, 标牌, 黑色&#10;&#10;自动生成的说明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11" name="平行四边形 10"/>
          <p:cNvSpPr/>
          <p:nvPr userDrawn="1"/>
        </p:nvSpPr>
        <p:spPr>
          <a:xfrm>
            <a:off x="995330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</a:rPr>
              <a:t>标题一</a:t>
            </a:r>
            <a:endParaRPr lang="zh-CN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12" name="平行四边形 11"/>
          <p:cNvSpPr/>
          <p:nvPr userDrawn="1"/>
        </p:nvSpPr>
        <p:spPr>
          <a:xfrm>
            <a:off x="2831521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标题二</a:t>
            </a:r>
            <a:endParaRPr lang="zh-CN" altLang="en-US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平行四边形 14"/>
          <p:cNvSpPr/>
          <p:nvPr userDrawn="1"/>
        </p:nvSpPr>
        <p:spPr>
          <a:xfrm>
            <a:off x="4645215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标题三</a:t>
            </a:r>
            <a:endParaRPr lang="zh-CN" altLang="en-US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平行四边形 15"/>
          <p:cNvSpPr/>
          <p:nvPr userDrawn="1"/>
        </p:nvSpPr>
        <p:spPr>
          <a:xfrm>
            <a:off x="6481406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标题四</a:t>
            </a:r>
            <a:endParaRPr lang="zh-CN" altLang="en-US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平行四边形 16"/>
          <p:cNvSpPr/>
          <p:nvPr userDrawn="1"/>
        </p:nvSpPr>
        <p:spPr>
          <a:xfrm>
            <a:off x="8295100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标题五</a:t>
            </a:r>
            <a:endParaRPr lang="zh-CN" altLang="en-US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4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21" name="平行四边形 2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平行四边形 2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849970" y="65151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1406318" y="2032952"/>
            <a:ext cx="9379365" cy="10608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dirty="0"/>
              <a:t>“交我算”平台教学支撑计划</a:t>
            </a:r>
            <a:br>
              <a:rPr lang="en-US" altLang="zh-CN" dirty="0"/>
            </a:br>
            <a:r>
              <a:rPr lang="zh-CN" altLang="en-US" dirty="0"/>
              <a:t>申请指南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644344" y="4769086"/>
            <a:ext cx="2903311" cy="454025"/>
          </a:xfrm>
        </p:spPr>
        <p:txBody>
          <a:bodyPr/>
          <a:lstStyle/>
          <a:p>
            <a:r>
              <a:rPr lang="zh-CN" altLang="en-US" dirty="0"/>
              <a:t>网络信息中心</a:t>
            </a:r>
            <a:endParaRPr lang="en-US" altLang="zh-CN" dirty="0"/>
          </a:p>
          <a:p>
            <a:r>
              <a:rPr lang="en-US" altLang="zh-CN" dirty="0"/>
              <a:t>2021</a:t>
            </a:r>
            <a:r>
              <a:rPr lang="zh-CN" altLang="en-US" dirty="0"/>
              <a:t>年</a:t>
            </a:r>
            <a:r>
              <a:rPr lang="en-US" altLang="zh-CN" dirty="0"/>
              <a:t>9</a:t>
            </a:r>
            <a:r>
              <a:rPr lang="zh-CN" altLang="en-US"/>
              <a:t>月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访问登陆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84234" y="799122"/>
            <a:ext cx="1222491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访问：</a:t>
            </a:r>
            <a:r>
              <a:rPr lang="en-US" u="sng" dirty="0">
                <a:solidFill>
                  <a:srgbClr val="255BF4"/>
                </a:solidFill>
              </a:rPr>
              <a:t>https://wj.sjtu.edu.cn/q/ZKNjoEQW</a:t>
            </a:r>
            <a:r>
              <a:rPr lang="zh-CN" altLang="en-US" b="1" dirty="0"/>
              <a:t>    点击：“立即登录”按钮。跳转</a:t>
            </a:r>
            <a:r>
              <a:rPr lang="en-US" altLang="zh-CN" b="1" dirty="0"/>
              <a:t> </a:t>
            </a:r>
            <a:r>
              <a:rPr lang="en-US" altLang="zh-CN" b="1" dirty="0" err="1"/>
              <a:t>jAccount</a:t>
            </a:r>
            <a:r>
              <a:rPr lang="en-US" altLang="zh-CN" b="1" dirty="0"/>
              <a:t> </a:t>
            </a:r>
            <a:r>
              <a:rPr lang="zh-CN" altLang="en-US" b="1" dirty="0"/>
              <a:t>登录界面，使用账号密码登录。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因申请表需上传文档，建议在电脑端操作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0646" y="2133417"/>
            <a:ext cx="3167004" cy="35291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910" y="2133417"/>
            <a:ext cx="5928222" cy="3529198"/>
          </a:xfrm>
          <a:prstGeom prst="rect">
            <a:avLst/>
          </a:prstGeom>
        </p:spPr>
      </p:pic>
      <p:sp>
        <p:nvSpPr>
          <p:cNvPr id="7" name="圆角矩形 12"/>
          <p:cNvSpPr/>
          <p:nvPr/>
        </p:nvSpPr>
        <p:spPr>
          <a:xfrm>
            <a:off x="9346436" y="3033712"/>
            <a:ext cx="1635889" cy="150018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圆角矩形 12"/>
          <p:cNvSpPr/>
          <p:nvPr/>
        </p:nvSpPr>
        <p:spPr>
          <a:xfrm>
            <a:off x="1958356" y="4035018"/>
            <a:ext cx="1159639" cy="4286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795" y="1463675"/>
            <a:ext cx="4872355" cy="46228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申请表填写</a:t>
            </a:r>
            <a:r>
              <a:rPr lang="en-US" altLang="zh-CN" dirty="0"/>
              <a:t>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366" y="1668900"/>
            <a:ext cx="5626284" cy="44143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6048" y="4701694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C00000"/>
                </a:solidFill>
              </a:rPr>
              <a:t>请填写授课教师姓名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7050"/>
          <a:stretch>
            <a:fillRect/>
          </a:stretch>
        </p:blipFill>
        <p:spPr>
          <a:xfrm>
            <a:off x="9855015" y="4408748"/>
            <a:ext cx="1807902" cy="93842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251711" y="4583969"/>
            <a:ext cx="2698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C00000"/>
                </a:solidFill>
              </a:rPr>
              <a:t>请具体选择所需平台及硬件配置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900753" y="5347176"/>
            <a:ext cx="274320" cy="975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TextBox 7"/>
          <p:cNvSpPr txBox="1"/>
          <p:nvPr/>
        </p:nvSpPr>
        <p:spPr>
          <a:xfrm>
            <a:off x="7320291" y="3784642"/>
            <a:ext cx="1877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C00000"/>
                </a:solidFill>
              </a:rPr>
              <a:t>请填写课程所需软件</a:t>
            </a:r>
            <a:r>
              <a:rPr lang="zh-CN" altLang="en-US" sz="1400" dirty="0">
                <a:solidFill>
                  <a:srgbClr val="C00000"/>
                </a:solidFill>
              </a:rPr>
              <a:t>名称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7154635" y="2438344"/>
            <a:ext cx="4254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C00000"/>
                </a:solidFill>
              </a:rPr>
              <a:t>请填课程编号</a:t>
            </a:r>
            <a:r>
              <a:rPr lang="zh-CN" altLang="en-US" sz="1400" dirty="0">
                <a:solidFill>
                  <a:srgbClr val="C00000"/>
                </a:solidFill>
              </a:rPr>
              <a:t>。毕业设计、培训课程等无注册编号课程，应简要说明。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67456" y="703450"/>
            <a:ext cx="12224912" cy="45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依据提示填写或选择相关信息。</a:t>
            </a:r>
            <a:endParaRPr lang="en-US" altLang="zh-CN" b="1" dirty="0"/>
          </a:p>
        </p:txBody>
      </p:sp>
      <p:sp>
        <p:nvSpPr>
          <p:cNvPr id="15" name="TextBox 7"/>
          <p:cNvSpPr txBox="1"/>
          <p:nvPr/>
        </p:nvSpPr>
        <p:spPr>
          <a:xfrm>
            <a:off x="1688843" y="5429007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C00000"/>
                </a:solidFill>
              </a:rPr>
              <a:t>请填写</a:t>
            </a:r>
            <a:r>
              <a:rPr lang="zh-CN" altLang="en-US" sz="1400" dirty="0">
                <a:solidFill>
                  <a:srgbClr val="C00000"/>
                </a:solidFill>
              </a:rPr>
              <a:t>申请人手机号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7" name="圆角矩形 1"/>
          <p:cNvSpPr/>
          <p:nvPr/>
        </p:nvSpPr>
        <p:spPr>
          <a:xfrm>
            <a:off x="572860" y="3601025"/>
            <a:ext cx="2064289" cy="3424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39" y="3273699"/>
            <a:ext cx="2269042" cy="2212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799" y="1972529"/>
            <a:ext cx="5359619" cy="4198272"/>
          </a:xfrm>
          <a:prstGeom prst="rect">
            <a:avLst/>
          </a:prstGeom>
        </p:spPr>
      </p:pic>
      <p:sp>
        <p:nvSpPr>
          <p:cNvPr id="7" name="Text Placeholder 3"/>
          <p:cNvSpPr txBox="1"/>
          <p:nvPr/>
        </p:nvSpPr>
        <p:spPr>
          <a:xfrm>
            <a:off x="1075351" y="43657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申请表填写</a:t>
            </a:r>
            <a:r>
              <a:rPr lang="en-US" altLang="zh-CN" dirty="0"/>
              <a:t>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00" y="1972530"/>
            <a:ext cx="5623200" cy="41683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69621" y="2098626"/>
            <a:ext cx="2008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C00000"/>
                </a:solidFill>
              </a:rPr>
              <a:t>请填写首次课程时间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92481" y="2890813"/>
            <a:ext cx="1770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C00000"/>
                </a:solidFill>
              </a:rPr>
              <a:t>请填写末次课程时间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8636" y="3682121"/>
            <a:ext cx="3425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C00000"/>
                </a:solidFill>
              </a:rPr>
              <a:t>以最终选课人数为准</a:t>
            </a:r>
            <a:r>
              <a:rPr lang="zh-CN" altLang="en-US" sz="1400" dirty="0">
                <a:solidFill>
                  <a:srgbClr val="C00000"/>
                </a:solidFill>
              </a:rPr>
              <a:t>（需包含助教账号）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3466" y="4513873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C00000"/>
                </a:solidFill>
              </a:rPr>
              <a:t>以最终选课名单为准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58287" y="2867173"/>
            <a:ext cx="3934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rgbClr val="C00000"/>
                </a:solidFill>
              </a:rPr>
              <a:t>以提交到教务处备案的教学计划和课程大纲为准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6343650" y="4042561"/>
            <a:ext cx="2308860" cy="4713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09600" y="5699489"/>
            <a:ext cx="2308860" cy="4713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67456" y="703450"/>
            <a:ext cx="12224912" cy="45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依据提示填写和选择相关信息，并上传补充材料：①课程学生名单 ②教学计划或</a:t>
            </a:r>
            <a:r>
              <a:rPr lang="zh-CN" altLang="en-US" b="1"/>
              <a:t>课程大纲。确认无误后点击“提交”。</a:t>
            </a:r>
            <a:endParaRPr lang="en-US" altLang="zh-CN" b="1" dirty="0"/>
          </a:p>
        </p:txBody>
      </p:sp>
      <p:sp>
        <p:nvSpPr>
          <p:cNvPr id="15" name="圆角矩形 1"/>
          <p:cNvSpPr/>
          <p:nvPr/>
        </p:nvSpPr>
        <p:spPr>
          <a:xfrm>
            <a:off x="8872247" y="5669559"/>
            <a:ext cx="624091" cy="4713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ISLIDE.GUIDESSETTING" val="{&quot;Id&quot;:&quot;GuidesStyle_Narrow&quot;,&quot;Name&quot;:&quot;窄&quot;,&quot;HeaderHeight&quot;:10.0,&quot;FooterHeight&quot;:5.0,&quot;SideMargin&quot;:2.5,&quot;TopMargin&quot;:0.0,&quot;BottomMargin&quot;:0.0,&quot;IntervalMargin&quot;:1.0,&quot;SettingType&quot;:&quot;System&quot;}"/>
</p:tagLst>
</file>

<file path=ppt/theme/theme1.xml><?xml version="1.0" encoding="utf-8"?>
<a:theme xmlns:a="http://schemas.openxmlformats.org/drawingml/2006/main" name="Office 主题​​">
  <a:themeElements>
    <a:clrScheme name="SJTU-2019">
      <a:dk1>
        <a:srgbClr val="000000"/>
      </a:dk1>
      <a:lt1>
        <a:srgbClr val="FFFFFF"/>
      </a:lt1>
      <a:dk2>
        <a:srgbClr val="1B1C21"/>
      </a:dk2>
      <a:lt2>
        <a:srgbClr val="DBDBDB"/>
      </a:lt2>
      <a:accent1>
        <a:srgbClr val="C8161E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外宣普适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</Words>
  <Application>WPS 演示</Application>
  <PresentationFormat>宽屏</PresentationFormat>
  <Paragraphs>38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Arial Unicode MS</vt:lpstr>
      <vt:lpstr>等线</vt:lpstr>
      <vt:lpstr>Office 主题​​</vt:lpstr>
      <vt:lpstr>“交我算”平台教学支撑计划 申请指南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一 李</dc:creator>
  <cp:lastModifiedBy>蓉蓉 ©®®</cp:lastModifiedBy>
  <cp:revision>127</cp:revision>
  <dcterms:created xsi:type="dcterms:W3CDTF">2019-01-23T14:14:00Z</dcterms:created>
  <dcterms:modified xsi:type="dcterms:W3CDTF">2021-09-09T03:23:55Z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DE0E9193B6744DFB87160CA5BCBFB056</vt:lpwstr>
  </property>
  <property fmtid="{D5CDD505-2E9C-101B-9397-08002B2CF9AE}" pid="3" name="KSOProductBuildVer">
    <vt:lpwstr>2052-11.1.0.10700</vt:lpwstr>
  </property>
</Properties>
</file>