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2521" r:id="rId2"/>
    <p:sldId id="2680" r:id="rId3"/>
    <p:sldId id="2716" r:id="rId4"/>
    <p:sldId id="2683" r:id="rId5"/>
    <p:sldId id="2724" r:id="rId6"/>
    <p:sldId id="2740" r:id="rId7"/>
    <p:sldId id="2671" r:id="rId8"/>
  </p:sldIdLst>
  <p:sldSz cx="9144000" cy="6858000" type="screen4x3"/>
  <p:notesSz cx="6834188" cy="997902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b="1" kern="1200">
        <a:solidFill>
          <a:srgbClr val="133984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42">
          <p15:clr>
            <a:srgbClr val="A4A3A4"/>
          </p15:clr>
        </p15:guide>
        <p15:guide id="2" pos="215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9204"/>
    <a:srgbClr val="FFCCFF"/>
    <a:srgbClr val="FF6699"/>
    <a:srgbClr val="6699FF"/>
    <a:srgbClr val="996633"/>
    <a:srgbClr val="0099FF"/>
    <a:srgbClr val="9933FF"/>
    <a:srgbClr val="FFCCCC"/>
    <a:srgbClr val="CCFFFF"/>
    <a:srgbClr val="891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760" autoAdjust="0"/>
    <p:restoredTop sz="94039" autoAdjust="0"/>
  </p:normalViewPr>
  <p:slideViewPr>
    <p:cSldViewPr snapToObjects="1">
      <p:cViewPr varScale="1">
        <p:scale>
          <a:sx n="100" d="100"/>
          <a:sy n="100" d="100"/>
        </p:scale>
        <p:origin x="65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3" d="100"/>
          <a:sy n="73" d="100"/>
        </p:scale>
        <p:origin x="-96" y="-90"/>
      </p:cViewPr>
      <p:guideLst>
        <p:guide orient="horz" pos="3142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294A0E3-A511-4E0F-8A8F-F6B187D73B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76936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1913" y="0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7713"/>
            <a:ext cx="4989512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38688"/>
            <a:ext cx="5468938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7375"/>
            <a:ext cx="296068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1913" y="9477375"/>
            <a:ext cx="29606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3" tIns="46311" rIns="92623" bIns="46311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24B8792-1999-40B7-8A72-040B5B3E52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916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40"/>
          <p:cNvSpPr>
            <a:spLocks noChangeShapeType="1"/>
          </p:cNvSpPr>
          <p:nvPr userDrawn="1"/>
        </p:nvSpPr>
        <p:spPr bwMode="auto">
          <a:xfrm flipV="1">
            <a:off x="611663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Line 41"/>
          <p:cNvSpPr>
            <a:spLocks noChangeShapeType="1"/>
          </p:cNvSpPr>
          <p:nvPr userDrawn="1"/>
        </p:nvSpPr>
        <p:spPr bwMode="auto">
          <a:xfrm flipV="1">
            <a:off x="6872288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Line 42"/>
          <p:cNvSpPr>
            <a:spLocks noChangeShapeType="1"/>
          </p:cNvSpPr>
          <p:nvPr userDrawn="1"/>
        </p:nvSpPr>
        <p:spPr bwMode="auto">
          <a:xfrm flipV="1">
            <a:off x="7631113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Line 43"/>
          <p:cNvSpPr>
            <a:spLocks noChangeShapeType="1"/>
          </p:cNvSpPr>
          <p:nvPr userDrawn="1"/>
        </p:nvSpPr>
        <p:spPr bwMode="auto">
          <a:xfrm flipV="1">
            <a:off x="8385175" y="225427"/>
            <a:ext cx="0" cy="576263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 smtClean="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7" y="116632"/>
            <a:ext cx="8243887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红色系校徽标准版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79512" y="260648"/>
            <a:ext cx="720080" cy="720080"/>
          </a:xfrm>
          <a:prstGeom prst="rect">
            <a:avLst/>
          </a:prstGeom>
        </p:spPr>
      </p:pic>
      <p:pic>
        <p:nvPicPr>
          <p:cNvPr id="15" name="图片 11"/>
          <p:cNvPicPr>
            <a:picLocks noChangeAspect="1" noChangeArrowheads="1"/>
          </p:cNvPicPr>
          <p:nvPr userDrawn="1"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7" y="1301751"/>
            <a:ext cx="5032375" cy="502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179392"/>
            <a:ext cx="2286000" cy="61547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0" y="179392"/>
            <a:ext cx="6705600" cy="61547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31800" y="1268413"/>
            <a:ext cx="8229600" cy="5065712"/>
          </a:xfrm>
        </p:spPr>
        <p:txBody>
          <a:bodyPr/>
          <a:lstStyle/>
          <a:p>
            <a:pPr lvl="0"/>
            <a:r>
              <a:rPr lang="zh-CN" altLang="en-US" noProof="0"/>
              <a:t>单击图标添加 </a:t>
            </a:r>
            <a:r>
              <a:rPr lang="en-US" altLang="zh-CN" noProof="0"/>
              <a:t>SmartArt </a:t>
            </a:r>
            <a:r>
              <a:rPr lang="zh-CN" altLang="en-US" noProof="0"/>
              <a:t>图形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79391"/>
            <a:ext cx="9144000" cy="6889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1125539"/>
            <a:ext cx="8229600" cy="24558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3" y="3733801"/>
            <a:ext cx="8229600" cy="24574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位申请操作指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31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268413"/>
            <a:ext cx="4038600" cy="5065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4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图片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0" y="179391"/>
            <a:ext cx="9144000" cy="68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b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9"/>
            <a:ext cx="8229600" cy="5065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endParaRPr lang="zh-CN" alt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>
            <a:off x="573092" y="941388"/>
            <a:ext cx="6478587" cy="0"/>
          </a:xfrm>
          <a:prstGeom prst="line">
            <a:avLst/>
          </a:prstGeom>
          <a:noFill/>
          <a:ln w="15875" cmpd="thinThick">
            <a:solidFill>
              <a:srgbClr val="8F1120"/>
            </a:solidFill>
            <a:round/>
            <a:headEnd/>
            <a:tailEnd/>
          </a:ln>
        </p:spPr>
        <p:txBody>
          <a:bodyPr tIns="54000" anchorCtr="1"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+mj-lt"/>
          <a:ea typeface="黑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33984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133984"/>
          </a:solidFill>
          <a:latin typeface="Arial" charset="0"/>
          <a:ea typeface="华文新魏" pitchFamily="2" charset="-122"/>
        </a:defRPr>
      </a:lvl9pPr>
    </p:titleStyle>
    <p:bodyStyle>
      <a:lvl1pPr marL="449263" indent="-449263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SzPct val="120000"/>
        <a:buBlip>
          <a:blip r:embed="rId18"/>
        </a:buBlip>
        <a:defRPr sz="2400" b="1">
          <a:solidFill>
            <a:srgbClr val="133984"/>
          </a:solidFill>
          <a:latin typeface="+mn-lt"/>
          <a:ea typeface="+mn-ea"/>
          <a:cs typeface="+mn-cs"/>
        </a:defRPr>
      </a:lvl1pPr>
      <a:lvl2pPr marL="91440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50021"/>
        </a:buClr>
        <a:buFont typeface="Arial" charset="0"/>
        <a:buChar char="—"/>
        <a:defRPr sz="2000" b="1">
          <a:solidFill>
            <a:srgbClr val="133984"/>
          </a:solidFill>
          <a:latin typeface="+mn-lt"/>
          <a:ea typeface="+mn-ea"/>
        </a:defRPr>
      </a:lvl2pPr>
      <a:lvl3pPr marL="1322388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133984"/>
          </a:solidFill>
          <a:latin typeface="+mn-lt"/>
          <a:ea typeface="黑体" pitchFamily="2" charset="-122"/>
        </a:defRPr>
      </a:lvl3pPr>
      <a:lvl4pPr marL="1730375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138363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955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30527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5099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967163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99592" y="1700808"/>
            <a:ext cx="7640961" cy="309634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vert="horz" wrap="square" lIns="91440" tIns="3600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  <a:t>医学院研究生学位申请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itchFamily="2" charset="-122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  <a:t>操作</a:t>
            </a: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133984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  <a:t>流程</a:t>
            </a:r>
            <a:r>
              <a:rPr lang="zh-CN" altLang="en-US" sz="4800" kern="0" dirty="0" smtClean="0">
                <a:latin typeface="+mj-lt"/>
                <a:ea typeface="华文新魏" pitchFamily="2" charset="-122"/>
                <a:cs typeface="+mj-cs"/>
              </a:rPr>
              <a:t>（论文抽检部分）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rgbClr val="133984"/>
              </a:solidFill>
              <a:effectLst/>
              <a:uLnTx/>
              <a:uFillTx/>
              <a:latin typeface="+mj-lt"/>
              <a:ea typeface="华文新魏" pitchFamily="2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9731" y="5095553"/>
            <a:ext cx="3824537" cy="95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医学院研究生院学位办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en-US" altLang="zh-CN" dirty="0"/>
              <a:t>2021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论文评审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" y="-200055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2051050" y="1125541"/>
          <a:ext cx="4140200" cy="534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6838956" imgH="8839260" progId="">
                  <p:embed/>
                </p:oleObj>
              </mc:Choice>
              <mc:Fallback>
                <p:oleObj r:id="rId3" imgW="6838956" imgH="883926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1125541"/>
                        <a:ext cx="4140200" cy="5341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论文</a:t>
            </a:r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抽检（盲审）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568952" cy="4824536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抽检申请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（操作身份：研究生）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4863" indent="-354013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进入菜单栏“学位管理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（双盲）抽检申请”栏，填写论文信息，并上传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学位论文盲审稿（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PDF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格式）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论文摘要（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TXT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格式）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4863" indent="-354013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论文题目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将从前期信息中读取，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若已修改题目者请更正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4863" indent="-354013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研究方向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必须中文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，最多</a:t>
            </a:r>
            <a:r>
              <a:rPr lang="en-US" altLang="zh-CN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个，每个研究方向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不超过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个字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，多个研究方向请用英文分号间隔。</a:t>
            </a:r>
            <a:endParaRPr lang="en-US" altLang="zh-CN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4863" indent="-354013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上传的盲审稿即为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查重及明审、盲审版本</a:t>
            </a: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4863" indent="-354013">
              <a:lnSpc>
                <a:spcPts val="3500"/>
              </a:lnSpc>
              <a:buFont typeface="Arial" pitchFamily="34" charset="0"/>
              <a:buChar char="•"/>
            </a:pPr>
            <a:r>
              <a: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文件上传后可下载检查，如有问题仍可撤回重新上传，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一旦提交则无法修改。</a:t>
            </a:r>
            <a:endParaRPr lang="en-US" altLang="zh-CN" sz="20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394" r="28794"/>
          <a:stretch/>
        </p:blipFill>
        <p:spPr bwMode="auto">
          <a:xfrm>
            <a:off x="364127" y="1348296"/>
            <a:ext cx="8347547" cy="431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论文</a:t>
            </a:r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抽检（盲审）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318783" y="2204864"/>
            <a:ext cx="1057481" cy="65225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1403648" y="3504772"/>
            <a:ext cx="1872208" cy="1062989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论文</a:t>
            </a:r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抽检（盲审）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064896" cy="3456384"/>
          </a:xfrm>
        </p:spPr>
        <p:txBody>
          <a:bodyPr/>
          <a:lstStyle/>
          <a:p>
            <a:pPr>
              <a:lnSpc>
                <a:spcPts val="3500"/>
              </a:lnSpc>
              <a:buBlip>
                <a:blip r:embed="rId2"/>
              </a:buBlip>
            </a:pP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导师线下审核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研究生填写表格并由导师签字审核：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研究生学位论文重复率检测审查表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博士学位论文送审意见表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研究生将导师审核的相关表格提交培养单位管理部门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628650" lvl="1" indent="0">
              <a:lnSpc>
                <a:spcPct val="150000"/>
              </a:lnSpc>
              <a:spcBef>
                <a:spcPts val="600"/>
              </a:spcBef>
              <a:buNone/>
              <a:defRPr/>
            </a:pPr>
            <a:endParaRPr lang="zh-CN" altLang="en-US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Blip>
                <a:blip r:embed="rId3"/>
              </a:buBlip>
              <a:defRPr/>
            </a:pPr>
            <a:endParaRPr lang="en-US" altLang="zh-CN" sz="2400" b="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500"/>
              </a:lnSpc>
              <a:buNone/>
            </a:pP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ts val="3500"/>
              </a:lnSpc>
              <a:buNone/>
            </a:pPr>
            <a:endParaRPr lang="en-US" altLang="zh-CN" sz="2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049315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9632" y="251936"/>
            <a:ext cx="75608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tabLst>
                <a:tab pos="1882775" algn="l"/>
              </a:tabLst>
            </a:pPr>
            <a:r>
              <a:rPr lang="zh-CN" altLang="en-US" sz="30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论文</a:t>
            </a:r>
            <a:r>
              <a:rPr lang="zh-CN" altLang="en-US" sz="30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抽检（盲审）</a:t>
            </a:r>
            <a:endParaRPr lang="en-US" altLang="zh-CN" sz="32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2376264"/>
          </a:xfrm>
        </p:spPr>
        <p:txBody>
          <a:bodyPr/>
          <a:lstStyle/>
          <a:p>
            <a:pPr lvl="0">
              <a:lnSpc>
                <a:spcPts val="3500"/>
              </a:lnSpc>
              <a:buBlip>
                <a:blip r:embed="rId2"/>
              </a:buBlip>
            </a:pPr>
            <a:r>
              <a:rPr lang="zh-CN" altLang="en-US" sz="26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论文抽检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操作身份：研究生）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进入菜单栏“学位管理</a:t>
            </a:r>
            <a:r>
              <a:rPr lang="en-US" altLang="zh-CN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（双盲）抽检申请”栏，进行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论文抽检</a:t>
            </a: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。亦可查看查重结果。</a:t>
            </a:r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  <a:spcBef>
                <a:spcPts val="600"/>
              </a:spcBef>
              <a:buBlip>
                <a:blip r:embed="rId3"/>
              </a:buBlip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医学院研究生无论抽检结果如何，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请勿缴费。</a:t>
            </a:r>
            <a:endParaRPr lang="zh-CN" altLang="en-US" sz="18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959E195-1CC0-4878-84F3-B57024CE72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3068961"/>
            <a:ext cx="6804800" cy="3537104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64843567-D093-4FC3-9EAE-EB13854C0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12" y="6165304"/>
            <a:ext cx="1915165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3F1DA0F-6931-4C81-93ED-CCC5AE9BE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887" y="5157193"/>
            <a:ext cx="4111409" cy="576064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90000" tIns="46800" rIns="90000" bIns="46800">
            <a:spAutoFit/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891921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 bwMode="auto">
          <a:xfrm>
            <a:off x="609600" y="2259013"/>
            <a:ext cx="8229600" cy="1093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>
            <a:lvl1pPr marL="449263" indent="-449263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SzPct val="120000"/>
              <a:buBlip>
                <a:blip r:embed="rId2"/>
              </a:buBlip>
              <a:defRPr sz="2400" b="1">
                <a:solidFill>
                  <a:srgbClr val="133984"/>
                </a:solidFill>
                <a:latin typeface="+mn-lt"/>
                <a:ea typeface="+mn-ea"/>
                <a:cs typeface="+mn-cs"/>
              </a:defRPr>
            </a:lvl1pPr>
            <a:lvl2pPr marL="914400" indent="-285750" algn="l" rtl="0" eaLnBrk="0" fontAlgn="base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Font typeface="Arial" charset="0"/>
              <a:buChar char="—"/>
              <a:defRPr sz="2000" b="1">
                <a:solidFill>
                  <a:srgbClr val="133984"/>
                </a:solidFill>
                <a:latin typeface="+mn-lt"/>
                <a:ea typeface="+mn-ea"/>
              </a:defRPr>
            </a:lvl2pPr>
            <a:lvl3pPr marL="13223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rgbClr val="133984"/>
                </a:solidFill>
                <a:latin typeface="+mn-lt"/>
                <a:ea typeface="+mn-ea"/>
              </a:defRPr>
            </a:lvl3pPr>
            <a:lvl4pPr marL="17303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4pPr>
            <a:lvl5pPr marL="21383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5pPr>
            <a:lvl6pPr marL="25955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6pPr>
            <a:lvl7pPr marL="3052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7pPr>
            <a:lvl8pPr marL="35099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8pPr>
            <a:lvl9pPr marL="3967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宋体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0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000" kern="0" dirty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</a:p>
        </p:txBody>
      </p:sp>
      <p:pic>
        <p:nvPicPr>
          <p:cNvPr id="5" name="Picture 10" descr="LS9V040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9" y="3717034"/>
            <a:ext cx="91408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1.25642 0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28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学位申请操作流程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新魏"/>
        <a:cs typeface=""/>
      </a:majorFont>
      <a:minorFont>
        <a:latin typeface="Arial"/>
        <a:ea typeface="黑体"/>
        <a:cs typeface="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75000"/>
          </a:schemeClr>
        </a:solidFill>
        <a:ln w="25400" cap="flat" cmpd="sng" algn="ctr">
          <a:solidFill>
            <a:schemeClr val="accent1">
              <a:lumMod val="75000"/>
            </a:schemeClr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0000" tIns="46800" rIns="90000" bIns="46800" numCol="1" rtlCol="0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EAEAEA"/>
        </a:solidFill>
        <a:ln w="25400" cap="flat" cmpd="sng" algn="ctr">
          <a:solidFill>
            <a:srgbClr val="133984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中国发展论坛张杰校长报告070930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50342</TotalTime>
  <Words>264</Words>
  <Application>Microsoft Office PowerPoint</Application>
  <PresentationFormat>全屏显示(4:3)</PresentationFormat>
  <Paragraphs>28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黑体</vt:lpstr>
      <vt:lpstr>华文新魏</vt:lpstr>
      <vt:lpstr>宋体</vt:lpstr>
      <vt:lpstr>微软雅黑</vt:lpstr>
      <vt:lpstr>Arial</vt:lpstr>
      <vt:lpstr>学位申请操作流程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sjtu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360ip框架协议工作汇报</dc:title>
  <dc:creator>hanqi</dc:creator>
  <cp:lastModifiedBy>Tu</cp:lastModifiedBy>
  <cp:revision>4944</cp:revision>
  <cp:lastPrinted>2011-06-14T00:01:22Z</cp:lastPrinted>
  <dcterms:created xsi:type="dcterms:W3CDTF">2007-10-04T06:04:40Z</dcterms:created>
  <dcterms:modified xsi:type="dcterms:W3CDTF">2021-02-25T02:31:02Z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