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60" r:id="rId2"/>
    <p:sldId id="306" r:id="rId3"/>
    <p:sldId id="325" r:id="rId4"/>
    <p:sldId id="326" r:id="rId5"/>
    <p:sldId id="327" r:id="rId6"/>
    <p:sldId id="329" r:id="rId7"/>
    <p:sldId id="330" r:id="rId8"/>
    <p:sldId id="331" r:id="rId9"/>
    <p:sldId id="332" r:id="rId10"/>
    <p:sldId id="345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17" autoAdjust="0"/>
    <p:restoredTop sz="96276" autoAdjust="0"/>
  </p:normalViewPr>
  <p:slideViewPr>
    <p:cSldViewPr snapToGrid="0">
      <p:cViewPr varScale="1">
        <p:scale>
          <a:sx n="110" d="100"/>
          <a:sy n="110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9B7AF-F13A-49FF-9EBC-D624FA203CC5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72134-0D55-4C22-B1E6-DD30BAAB2B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72134-0D55-4C22-B1E6-DD30BAAB2B4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802172" y="2016177"/>
            <a:ext cx="753965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5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3483260" y="5196927"/>
            <a:ext cx="2177483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DE506FFD-8B27-444A-964F-E64D0BB3DAF0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 hasCustomPrompt="1"/>
          </p:nvPr>
        </p:nvSpPr>
        <p:spPr>
          <a:xfrm>
            <a:off x="3026184" y="4407403"/>
            <a:ext cx="3091636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534500" y="1712549"/>
            <a:ext cx="6075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534500" y="3428810"/>
            <a:ext cx="6075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pic>
        <p:nvPicPr>
          <p:cNvPr id="16" name="图片 15" descr="图片包含 建筑物&#10;&#10;自动生成的说明"/>
          <p:cNvPicPr>
            <a:picLocks noChangeAspect="1"/>
          </p:cNvPicPr>
          <p:nvPr/>
        </p:nvPicPr>
        <p:blipFill>
          <a:blip r:embed="rId3" cstate="print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5058"/>
            <a:ext cx="9144000" cy="294404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829053" y="6244170"/>
            <a:ext cx="7554800" cy="406590"/>
            <a:chOff x="2328587" y="6073254"/>
            <a:chExt cx="7554800" cy="40659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20" name="椭圆 19"/>
            <p:cNvSpPr/>
            <p:nvPr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print"/>
          <a:srcRect l="74359" r="1346"/>
          <a:stretch>
            <a:fillRect/>
          </a:stretch>
        </p:blipFill>
        <p:spPr>
          <a:xfrm>
            <a:off x="5982713" y="274183"/>
            <a:ext cx="3002280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(标题导航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建筑物, 圆屋顶, 地板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9141713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5717-6011-4D34-B965-CC6178B38EF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 hasCustomPrompt="1"/>
          </p:nvPr>
        </p:nvSpPr>
        <p:spPr>
          <a:xfrm>
            <a:off x="239292" y="6438900"/>
            <a:ext cx="3113508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 hasCustomPrompt="1"/>
          </p:nvPr>
        </p:nvSpPr>
        <p:spPr>
          <a:xfrm>
            <a:off x="3591705" y="6438900"/>
            <a:ext cx="3113508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9" name="平行四边形 18"/>
          <p:cNvSpPr/>
          <p:nvPr/>
        </p:nvSpPr>
        <p:spPr>
          <a:xfrm>
            <a:off x="1" y="1"/>
            <a:ext cx="9143612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1" name="平行四边形 10"/>
          <p:cNvSpPr/>
          <p:nvPr/>
        </p:nvSpPr>
        <p:spPr>
          <a:xfrm>
            <a:off x="746499" y="105513"/>
            <a:ext cx="1468064" cy="512879"/>
          </a:xfrm>
          <a:prstGeom prst="parallelogram">
            <a:avLst>
              <a:gd name="adj" fmla="val 43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accent1"/>
                </a:solidFill>
              </a:rPr>
              <a:t>标题一</a:t>
            </a:r>
          </a:p>
        </p:txBody>
      </p:sp>
      <p:sp>
        <p:nvSpPr>
          <p:cNvPr id="12" name="平行四边形 11"/>
          <p:cNvSpPr/>
          <p:nvPr/>
        </p:nvSpPr>
        <p:spPr>
          <a:xfrm>
            <a:off x="2123641" y="105513"/>
            <a:ext cx="1468064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标题二</a:t>
            </a:r>
          </a:p>
        </p:txBody>
      </p:sp>
      <p:sp>
        <p:nvSpPr>
          <p:cNvPr id="15" name="平行四边形 14"/>
          <p:cNvSpPr/>
          <p:nvPr/>
        </p:nvSpPr>
        <p:spPr>
          <a:xfrm>
            <a:off x="3483913" y="105513"/>
            <a:ext cx="1468064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标题三</a:t>
            </a:r>
          </a:p>
        </p:txBody>
      </p:sp>
      <p:sp>
        <p:nvSpPr>
          <p:cNvPr id="16" name="平行四边形 15"/>
          <p:cNvSpPr/>
          <p:nvPr/>
        </p:nvSpPr>
        <p:spPr>
          <a:xfrm>
            <a:off x="4861056" y="105513"/>
            <a:ext cx="1468064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标题四</a:t>
            </a:r>
          </a:p>
        </p:txBody>
      </p:sp>
      <p:sp>
        <p:nvSpPr>
          <p:cNvPr id="17" name="平行四边形 16"/>
          <p:cNvSpPr/>
          <p:nvPr/>
        </p:nvSpPr>
        <p:spPr>
          <a:xfrm>
            <a:off x="6221326" y="105513"/>
            <a:ext cx="1468064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标题五</a:t>
            </a:r>
          </a:p>
        </p:txBody>
      </p:sp>
      <p:sp>
        <p:nvSpPr>
          <p:cNvPr id="21" name="平行四边形 20"/>
          <p:cNvSpPr/>
          <p:nvPr/>
        </p:nvSpPr>
        <p:spPr>
          <a:xfrm>
            <a:off x="8571627" y="119858"/>
            <a:ext cx="355174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2" name="平行四边形 21"/>
          <p:cNvSpPr/>
          <p:nvPr/>
        </p:nvSpPr>
        <p:spPr>
          <a:xfrm>
            <a:off x="8262588" y="322602"/>
            <a:ext cx="355174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/>
          <a:srcRect l="24247" t="-10302" r="1346"/>
          <a:stretch>
            <a:fillRect/>
          </a:stretch>
        </p:blipFill>
        <p:spPr>
          <a:xfrm>
            <a:off x="0" y="5999389"/>
            <a:ext cx="9176531" cy="454025"/>
          </a:xfrm>
          <a:prstGeom prst="rect">
            <a:avLst/>
          </a:prstGeom>
        </p:spPr>
      </p:pic>
      <p:pic>
        <p:nvPicPr>
          <p:cNvPr id="25" name="图片 24" descr="图片包含 户外, 标牌, 黑色&#10;&#10;自动生成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2" y="73482"/>
            <a:ext cx="538838" cy="5388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9141713" cy="6858000"/>
          </a:xfrm>
          <a:prstGeom prst="rect">
            <a:avLst/>
          </a:prstGeom>
        </p:spPr>
      </p:pic>
      <p:sp>
        <p:nvSpPr>
          <p:cNvPr id="18" name="平行四边形 17"/>
          <p:cNvSpPr/>
          <p:nvPr/>
        </p:nvSpPr>
        <p:spPr>
          <a:xfrm>
            <a:off x="1" y="1"/>
            <a:ext cx="9143612" cy="685800"/>
          </a:xfrm>
          <a:prstGeom prst="parallelogram">
            <a:avLst>
              <a:gd name="adj" fmla="val 44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5717-6011-4D34-B965-CC6178B38EF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 hasCustomPrompt="1"/>
          </p:nvPr>
        </p:nvSpPr>
        <p:spPr>
          <a:xfrm>
            <a:off x="806514" y="43657"/>
            <a:ext cx="5311258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 hasCustomPrompt="1"/>
          </p:nvPr>
        </p:nvSpPr>
        <p:spPr>
          <a:xfrm>
            <a:off x="239292" y="6438900"/>
            <a:ext cx="3113508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 hasCustomPrompt="1"/>
          </p:nvPr>
        </p:nvSpPr>
        <p:spPr>
          <a:xfrm>
            <a:off x="3591705" y="6438900"/>
            <a:ext cx="3113508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239292" y="766713"/>
            <a:ext cx="8676108" cy="476579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30000"/>
              </a:lnSpc>
              <a:buFontTx/>
              <a:buBlip>
                <a:blip r:embed="rId3"/>
              </a:buBlip>
              <a:defRPr sz="1500">
                <a:solidFill>
                  <a:schemeClr val="accent2"/>
                </a:solidFill>
              </a:defRPr>
            </a:lvl1pPr>
            <a:lvl2pPr>
              <a:lnSpc>
                <a:spcPct val="130000"/>
              </a:lnSpc>
              <a:defRPr sz="1500">
                <a:solidFill>
                  <a:schemeClr val="accent2"/>
                </a:solidFill>
              </a:defRPr>
            </a:lvl2pPr>
            <a:lvl3pPr>
              <a:lnSpc>
                <a:spcPct val="130000"/>
              </a:lnSpc>
              <a:defRPr sz="1350">
                <a:solidFill>
                  <a:schemeClr val="accent2"/>
                </a:solidFill>
              </a:defRPr>
            </a:lvl3pPr>
            <a:lvl4pPr>
              <a:lnSpc>
                <a:spcPct val="130000"/>
              </a:lnSpc>
              <a:defRPr sz="1200">
                <a:solidFill>
                  <a:schemeClr val="accent2"/>
                </a:solidFill>
              </a:defRPr>
            </a:lvl4pPr>
            <a:lvl5pPr>
              <a:lnSpc>
                <a:spcPct val="130000"/>
              </a:lnSpc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1" name="平行四边形 20"/>
          <p:cNvSpPr/>
          <p:nvPr/>
        </p:nvSpPr>
        <p:spPr>
          <a:xfrm>
            <a:off x="8571627" y="119858"/>
            <a:ext cx="355174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2" name="平行四边形 21"/>
          <p:cNvSpPr/>
          <p:nvPr/>
        </p:nvSpPr>
        <p:spPr>
          <a:xfrm>
            <a:off x="8262588" y="322602"/>
            <a:ext cx="355174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/>
          <a:srcRect l="24247" t="-10302" r="1346"/>
          <a:stretch>
            <a:fillRect/>
          </a:stretch>
        </p:blipFill>
        <p:spPr>
          <a:xfrm>
            <a:off x="0" y="5999389"/>
            <a:ext cx="9176531" cy="454025"/>
          </a:xfrm>
          <a:prstGeom prst="rect">
            <a:avLst/>
          </a:prstGeom>
        </p:spPr>
      </p:pic>
      <p:pic>
        <p:nvPicPr>
          <p:cNvPr id="15" name="图片 14" descr="图片包含 户外, 标牌, 黑色&#10;&#10;自动生成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2" y="73482"/>
            <a:ext cx="538838" cy="5388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图片包含 建筑物&#10;&#10;自动生成的说明"/>
          <p:cNvPicPr>
            <a:picLocks noChangeAspect="1"/>
          </p:cNvPicPr>
          <p:nvPr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12" y="2900152"/>
            <a:ext cx="9219626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228601" y="3429000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267268" y="3429000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占位符 31"/>
          <p:cNvSpPr>
            <a:spLocks noGrp="1"/>
          </p:cNvSpPr>
          <p:nvPr>
            <p:ph type="body" sz="quarter" idx="11" hasCustomPrompt="1"/>
          </p:nvPr>
        </p:nvSpPr>
        <p:spPr>
          <a:xfrm>
            <a:off x="1916373" y="3129756"/>
            <a:ext cx="5311258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500" b="1" spc="45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6146610"/>
            <a:ext cx="4115157" cy="406590"/>
          </a:xfrm>
          <a:prstGeom prst="rect">
            <a:avLst/>
          </a:prstGeom>
        </p:spPr>
      </p:pic>
      <p:pic>
        <p:nvPicPr>
          <p:cNvPr id="8" name="图片 7" descr="图片包含 户外, 标牌, 黑色&#10;&#10;自动生成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828" y="853340"/>
            <a:ext cx="1656344" cy="16563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底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&#10;&#10;自动生成的说明"/>
          <p:cNvPicPr>
            <a:picLocks noChangeAspect="1"/>
          </p:cNvPicPr>
          <p:nvPr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12" y="2900152"/>
            <a:ext cx="9219626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5491879" y="1488254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491879" y="4146847"/>
            <a:ext cx="1648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占位符 31"/>
          <p:cNvSpPr>
            <a:spLocks noGrp="1"/>
          </p:cNvSpPr>
          <p:nvPr>
            <p:ph type="body" sz="quarter" idx="11" hasCustomPrompt="1"/>
          </p:nvPr>
        </p:nvSpPr>
        <p:spPr>
          <a:xfrm>
            <a:off x="3775106" y="2496180"/>
            <a:ext cx="5311258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500" b="1" spc="45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6146610"/>
            <a:ext cx="4115157" cy="4065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2" y="1860735"/>
            <a:ext cx="2858911" cy="23322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底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离页连接符 1"/>
          <p:cNvSpPr/>
          <p:nvPr/>
        </p:nvSpPr>
        <p:spPr>
          <a:xfrm>
            <a:off x="2564541" y="3"/>
            <a:ext cx="4014922" cy="5219695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文本占位符 31"/>
          <p:cNvSpPr>
            <a:spLocks noGrp="1"/>
          </p:cNvSpPr>
          <p:nvPr>
            <p:ph type="body" sz="quarter" idx="11" hasCustomPrompt="1"/>
          </p:nvPr>
        </p:nvSpPr>
        <p:spPr>
          <a:xfrm>
            <a:off x="2214430" y="2609847"/>
            <a:ext cx="4715144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50" b="1" spc="45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2514422" y="6146610"/>
            <a:ext cx="4115157" cy="406590"/>
          </a:xfrm>
          <a:prstGeom prst="rect">
            <a:avLst/>
          </a:prstGeom>
        </p:spPr>
      </p:pic>
      <p:sp>
        <p:nvSpPr>
          <p:cNvPr id="18" name="任意多边形: 形状 17"/>
          <p:cNvSpPr/>
          <p:nvPr/>
        </p:nvSpPr>
        <p:spPr>
          <a:xfrm>
            <a:off x="2564541" y="4393629"/>
            <a:ext cx="4014922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9" name="图片 8" descr="图片包含 建筑物&#10;&#10;自动生成的说明"/>
          <p:cNvPicPr>
            <a:picLocks noChangeAspect="1"/>
          </p:cNvPicPr>
          <p:nvPr/>
        </p:nvPicPr>
        <p:blipFill>
          <a:blip r:embed="rId3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12" y="2900152"/>
            <a:ext cx="9219626" cy="39578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410" y="188997"/>
            <a:ext cx="3019180" cy="21160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5717-6011-4D34-B965-CC6178B38E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（lowpoly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建筑物, 圆屋顶, 地板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9141713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5717-6011-4D34-B965-CC6178B38E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8161E">
              <a:alpha val="5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8161E">
              <a:alpha val="5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 hasCustomPrompt="1"/>
          </p:nvPr>
        </p:nvSpPr>
        <p:spPr>
          <a:xfrm>
            <a:off x="1916373" y="43657"/>
            <a:ext cx="5311258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0" y="749300"/>
            <a:ext cx="9152546" cy="319193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802172" y="3383857"/>
            <a:ext cx="7539659" cy="106085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ctr">
              <a:defRPr sz="405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3483260" y="5798693"/>
            <a:ext cx="2177483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 hasCustomPrompt="1"/>
          </p:nvPr>
        </p:nvSpPr>
        <p:spPr>
          <a:xfrm>
            <a:off x="3026184" y="5052868"/>
            <a:ext cx="3091636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1746440" y="6496383"/>
            <a:ext cx="675000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6737540" y="6496383"/>
            <a:ext cx="675000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pic>
        <p:nvPicPr>
          <p:cNvPr id="15" name="图片 14" descr="图片包含 建筑物&#10;&#10;自动生成的说明"/>
          <p:cNvPicPr>
            <a:picLocks noChangeAspect="1"/>
          </p:cNvPicPr>
          <p:nvPr/>
        </p:nvPicPr>
        <p:blipFill>
          <a:blip r:embed="rId3" cstate="print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5058"/>
            <a:ext cx="9144000" cy="294404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852676" y="6259512"/>
            <a:ext cx="7438647" cy="406590"/>
            <a:chOff x="2328587" y="6073254"/>
            <a:chExt cx="7554800" cy="40659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4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9" name="椭圆 18"/>
            <p:cNvSpPr/>
            <p:nvPr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/>
          <a:srcRect l="74359" r="1346"/>
          <a:stretch>
            <a:fillRect/>
          </a:stretch>
        </p:blipFill>
        <p:spPr>
          <a:xfrm>
            <a:off x="5982713" y="274183"/>
            <a:ext cx="3002280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建筑物, 圆屋顶, 地板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9141713" cy="6858000"/>
          </a:xfrm>
          <a:prstGeom prst="rect">
            <a:avLst/>
          </a:prstGeom>
        </p:spPr>
      </p:pic>
      <p:sp>
        <p:nvSpPr>
          <p:cNvPr id="5" name="平行四边形 4"/>
          <p:cNvSpPr/>
          <p:nvPr/>
        </p:nvSpPr>
        <p:spPr>
          <a:xfrm>
            <a:off x="3108532" y="1537753"/>
            <a:ext cx="6035468" cy="3189811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4095573" y="2602230"/>
            <a:ext cx="4819828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/>
        </p:nvPicPr>
        <p:blipFill>
          <a:blip r:embed="rId3" cstate="print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89" y="2142500"/>
            <a:ext cx="6035468" cy="2590938"/>
          </a:xfrm>
          <a:prstGeom prst="rect">
            <a:avLst/>
          </a:prstGeom>
        </p:spPr>
      </p:pic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6710149" y="4805778"/>
            <a:ext cx="2177483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35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 hasCustomPrompt="1"/>
          </p:nvPr>
        </p:nvSpPr>
        <p:spPr>
          <a:xfrm>
            <a:off x="4095574" y="4696131"/>
            <a:ext cx="251239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0" y="1119385"/>
            <a:ext cx="4742916" cy="4026547"/>
          </a:xfrm>
          <a:custGeom>
            <a:avLst/>
            <a:gdLst>
              <a:gd name="connsiteX0" fmla="*/ 0 w 4827208"/>
              <a:gd name="connsiteY0" fmla="*/ 0 h 3236615"/>
              <a:gd name="connsiteX1" fmla="*/ 4827208 w 4827208"/>
              <a:gd name="connsiteY1" fmla="*/ 0 h 3236615"/>
              <a:gd name="connsiteX2" fmla="*/ 3218537 w 4827208"/>
              <a:gd name="connsiteY2" fmla="*/ 3236615 h 3236615"/>
              <a:gd name="connsiteX3" fmla="*/ 0 w 4827208"/>
              <a:gd name="connsiteY3" fmla="*/ 3236615 h 32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08" h="3236615">
                <a:moveTo>
                  <a:pt x="0" y="0"/>
                </a:moveTo>
                <a:lnTo>
                  <a:pt x="4827208" y="0"/>
                </a:lnTo>
                <a:lnTo>
                  <a:pt x="3218537" y="3236615"/>
                </a:lnTo>
                <a:lnTo>
                  <a:pt x="0" y="323661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419" y="4410384"/>
            <a:ext cx="2951472" cy="2092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print"/>
          <a:srcRect l="24247" t="-10302" r="1346"/>
          <a:stretch>
            <a:fillRect/>
          </a:stretch>
        </p:blipFill>
        <p:spPr>
          <a:xfrm>
            <a:off x="0" y="5999389"/>
            <a:ext cx="9176531" cy="4540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9141713" cy="6858000"/>
          </a:xfrm>
          <a:prstGeom prst="rect">
            <a:avLst/>
          </a:prstGeom>
        </p:spPr>
      </p:pic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4329112" y="0"/>
            <a:ext cx="4814888" cy="6858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22" name="矩形 21"/>
          <p:cNvSpPr/>
          <p:nvPr/>
        </p:nvSpPr>
        <p:spPr>
          <a:xfrm flipV="1">
            <a:off x="4254468" y="0"/>
            <a:ext cx="675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15" name="组合 14"/>
          <p:cNvGrpSpPr/>
          <p:nvPr/>
        </p:nvGrpSpPr>
        <p:grpSpPr>
          <a:xfrm>
            <a:off x="304801" y="2569072"/>
            <a:ext cx="3802380" cy="1349244"/>
            <a:chOff x="304800" y="2709636"/>
            <a:chExt cx="4122059" cy="1462680"/>
          </a:xfrm>
        </p:grpSpPr>
        <p:grpSp>
          <p:nvGrpSpPr>
            <p:cNvPr id="16" name="组合 15"/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21" name="矩形 20"/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23" name="图片 22" descr="图片包含 建筑物&#10;&#10;自动生成的说明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25000"/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19" name="文本框 18"/>
              <p:cNvSpPr txBox="1"/>
              <p:nvPr/>
            </p:nvSpPr>
            <p:spPr>
              <a:xfrm>
                <a:off x="2387598" y="1755350"/>
                <a:ext cx="22351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5400" b="1" dirty="0">
                    <a:solidFill>
                      <a:schemeClr val="accent1"/>
                    </a:solidFill>
                  </a:rPr>
                  <a:t>目  录</a:t>
                </a:r>
              </a:p>
            </p:txBody>
          </p:sp>
          <p:sp>
            <p:nvSpPr>
              <p:cNvPr id="20" name="矩形 19"/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建筑物, 圆屋顶, 地板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5" y="0"/>
            <a:ext cx="9141713" cy="6858000"/>
          </a:xfrm>
          <a:prstGeom prst="rect">
            <a:avLst/>
          </a:prstGeom>
        </p:spPr>
      </p:pic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-14288" y="3429002"/>
            <a:ext cx="9158288" cy="342899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14" name="矩形 13"/>
          <p:cNvSpPr/>
          <p:nvPr/>
        </p:nvSpPr>
        <p:spPr>
          <a:xfrm rot="16200000" flipV="1">
            <a:off x="4527001" y="-1213481"/>
            <a:ext cx="90000" cy="91491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2" name="组合 1"/>
          <p:cNvGrpSpPr/>
          <p:nvPr/>
        </p:nvGrpSpPr>
        <p:grpSpPr>
          <a:xfrm>
            <a:off x="2510970" y="685800"/>
            <a:ext cx="4122060" cy="1462680"/>
            <a:chOff x="2251890" y="685800"/>
            <a:chExt cx="4122060" cy="1462680"/>
          </a:xfrm>
        </p:grpSpPr>
        <p:grpSp>
          <p:nvGrpSpPr>
            <p:cNvPr id="12" name="组合 11"/>
            <p:cNvGrpSpPr/>
            <p:nvPr/>
          </p:nvGrpSpPr>
          <p:grpSpPr>
            <a:xfrm>
              <a:off x="2251890" y="685800"/>
              <a:ext cx="4122060" cy="1462680"/>
              <a:chOff x="667655" y="1497651"/>
              <a:chExt cx="4122060" cy="146268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20" name="图片 19" descr="图片包含 建筑物&#10;&#10;自动生成的说明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25000"/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17" name="文本框 16"/>
              <p:cNvSpPr txBox="1"/>
              <p:nvPr/>
            </p:nvSpPr>
            <p:spPr>
              <a:xfrm>
                <a:off x="667655" y="1755350"/>
                <a:ext cx="412205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6000" b="1" dirty="0">
                    <a:solidFill>
                      <a:schemeClr val="accent1"/>
                    </a:solidFill>
                  </a:rPr>
                  <a:t>目         录</a:t>
                </a:r>
              </a:p>
            </p:txBody>
          </p:sp>
          <p:sp>
            <p:nvSpPr>
              <p:cNvPr id="18" name="矩形 17"/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7967" y="797373"/>
              <a:ext cx="1590855" cy="111498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章节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, 圆屋顶, 地板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9141713" cy="6858000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 rot="16200000">
            <a:off x="4527000" y="-1092750"/>
            <a:ext cx="90000" cy="9144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9144000" cy="344234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3490556" y="3047031"/>
            <a:ext cx="4867275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3490556" y="4054688"/>
            <a:ext cx="4867275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165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/>
          <a:srcRect l="24247" t="-10302" r="1346"/>
          <a:stretch>
            <a:fillRect/>
          </a:stretch>
        </p:blipFill>
        <p:spPr>
          <a:xfrm>
            <a:off x="0" y="5999389"/>
            <a:ext cx="9176531" cy="4540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章节过渡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, 圆屋顶, 地板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9141713" cy="6858000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 rot="10800000">
            <a:off x="4414426" y="-45000"/>
            <a:ext cx="67500" cy="694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4381500" cy="68770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单击图标添加图片</a:t>
            </a:r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679157" y="3047031"/>
            <a:ext cx="4236244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79157" y="4054688"/>
            <a:ext cx="4236244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165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/>
          <a:srcRect l="49487" r="1345"/>
          <a:stretch>
            <a:fillRect/>
          </a:stretch>
        </p:blipFill>
        <p:spPr>
          <a:xfrm>
            <a:off x="4678824" y="6041800"/>
            <a:ext cx="4440332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9141713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5717-6011-4D34-B965-CC6178B38EF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 hasCustomPrompt="1"/>
          </p:nvPr>
        </p:nvSpPr>
        <p:spPr>
          <a:xfrm>
            <a:off x="239292" y="6438900"/>
            <a:ext cx="3113508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 hasCustomPrompt="1"/>
          </p:nvPr>
        </p:nvSpPr>
        <p:spPr>
          <a:xfrm>
            <a:off x="3591705" y="6438900"/>
            <a:ext cx="3113508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9" name="平行四边形 18"/>
          <p:cNvSpPr/>
          <p:nvPr/>
        </p:nvSpPr>
        <p:spPr>
          <a:xfrm>
            <a:off x="1" y="1"/>
            <a:ext cx="9143612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1" name="文本占位符 31"/>
          <p:cNvSpPr>
            <a:spLocks noGrp="1"/>
          </p:cNvSpPr>
          <p:nvPr>
            <p:ph type="body" sz="quarter" idx="14" hasCustomPrompt="1"/>
          </p:nvPr>
        </p:nvSpPr>
        <p:spPr>
          <a:xfrm>
            <a:off x="806514" y="43657"/>
            <a:ext cx="7330964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11" name="平行四边形 10"/>
          <p:cNvSpPr/>
          <p:nvPr/>
        </p:nvSpPr>
        <p:spPr>
          <a:xfrm>
            <a:off x="8571627" y="119858"/>
            <a:ext cx="355174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2" name="平行四边形 11"/>
          <p:cNvSpPr/>
          <p:nvPr/>
        </p:nvSpPr>
        <p:spPr>
          <a:xfrm>
            <a:off x="8262588" y="322602"/>
            <a:ext cx="355174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/>
          <a:srcRect l="24247" t="-10302" r="1346"/>
          <a:stretch>
            <a:fillRect/>
          </a:stretch>
        </p:blipFill>
        <p:spPr>
          <a:xfrm>
            <a:off x="0" y="5999389"/>
            <a:ext cx="9176531" cy="454025"/>
          </a:xfrm>
          <a:prstGeom prst="rect">
            <a:avLst/>
          </a:prstGeom>
        </p:spPr>
      </p:pic>
      <p:pic>
        <p:nvPicPr>
          <p:cNvPr id="15" name="图片 14" descr="图片包含 户外, 标牌, 黑色&#10;&#10;自动生成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2" y="73482"/>
            <a:ext cx="538838" cy="5388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9141713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5717-6011-4D34-B965-CC6178B38EF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 hasCustomPrompt="1"/>
          </p:nvPr>
        </p:nvSpPr>
        <p:spPr>
          <a:xfrm>
            <a:off x="239292" y="6438900"/>
            <a:ext cx="3113508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 hasCustomPrompt="1"/>
          </p:nvPr>
        </p:nvSpPr>
        <p:spPr>
          <a:xfrm>
            <a:off x="3591705" y="6438900"/>
            <a:ext cx="3113508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1" name="文本占位符 31"/>
          <p:cNvSpPr>
            <a:spLocks noGrp="1"/>
          </p:cNvSpPr>
          <p:nvPr>
            <p:ph type="body" sz="quarter" idx="14" hasCustomPrompt="1"/>
          </p:nvPr>
        </p:nvSpPr>
        <p:spPr>
          <a:xfrm>
            <a:off x="806514" y="43657"/>
            <a:ext cx="5311258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7478" y="6515101"/>
            <a:ext cx="777923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E5717-6011-4D34-B965-CC6178B38E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y.sjtu.edu.cn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4510" y="1891793"/>
            <a:ext cx="8414979" cy="1701800"/>
          </a:xfrm>
        </p:spPr>
        <p:txBody>
          <a:bodyPr/>
          <a:lstStyle/>
          <a:p>
            <a:r>
              <a:rPr lang="zh-CN" altLang="en-US" sz="4000" dirty="0"/>
              <a:t>困难生核查与认定学生线上操作指南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学生事务中心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2021</a:t>
            </a:r>
            <a:r>
              <a:rPr lang="zh-CN" altLang="en-US" dirty="0"/>
              <a:t>年</a:t>
            </a:r>
            <a:r>
              <a:rPr lang="en-US" altLang="zh-CN" dirty="0"/>
              <a:t>9</a:t>
            </a:r>
            <a:r>
              <a:rPr lang="zh-CN" altLang="en-US" dirty="0"/>
              <a:t>月</a:t>
            </a:r>
            <a:r>
              <a:rPr lang="en-US" altLang="zh-CN" dirty="0"/>
              <a:t>15</a:t>
            </a:r>
            <a:r>
              <a:rPr lang="zh-CN" altLang="en-US" dirty="0"/>
              <a:t>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线上申请流程</a:t>
            </a:r>
            <a:r>
              <a:rPr lang="en-US" altLang="zh-CN" dirty="0"/>
              <a:t>——</a:t>
            </a:r>
            <a:r>
              <a:rPr lang="zh-CN" altLang="en-US" dirty="0"/>
              <a:t>第六步（已经在库学生）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23828" y="762766"/>
            <a:ext cx="8647977" cy="499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/>
              <a:t>必填信息出现缺失，则出现以下界面。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05769" y="4633945"/>
            <a:ext cx="8359123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b="1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accent1"/>
                </a:solidFill>
              </a:rPr>
              <a:t>出现本界面时，请补充必填项信息且认真核对信息无误后，进行提交。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96" y="1261877"/>
            <a:ext cx="8619407" cy="35176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2296" y="1389888"/>
            <a:ext cx="1904832" cy="371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138362" y="2252703"/>
            <a:ext cx="4867275" cy="775349"/>
          </a:xfrm>
        </p:spPr>
        <p:txBody>
          <a:bodyPr/>
          <a:lstStyle/>
          <a:p>
            <a:r>
              <a:rPr lang="zh-CN" altLang="en-US" dirty="0"/>
              <a:t>学生经济情况调查表格说明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学生经济情况调查表格说明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9042" t="5691" r="6776"/>
          <a:stretch>
            <a:fillRect/>
          </a:stretch>
        </p:blipFill>
        <p:spPr>
          <a:xfrm>
            <a:off x="210312" y="996696"/>
            <a:ext cx="5093208" cy="467097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07459" y="1646644"/>
            <a:ext cx="3591815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+mn-ea"/>
              </a:rPr>
              <a:t>1.</a:t>
            </a:r>
            <a:r>
              <a:rPr lang="zh-CN" altLang="en-US" b="1" dirty="0">
                <a:latin typeface="+mn-ea"/>
              </a:rPr>
              <a:t>基本信息填写</a:t>
            </a:r>
            <a:endParaRPr lang="en-US" altLang="zh-CN" b="1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+mn-ea"/>
              </a:rPr>
              <a:t>根据实际情况，填写以下内容：</a:t>
            </a:r>
            <a:endParaRPr lang="en-US" altLang="zh-CN" sz="1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+mn-ea"/>
              </a:rPr>
              <a:t>家庭户口</a:t>
            </a:r>
            <a:r>
              <a:rPr lang="zh-CN" altLang="en-US" sz="1600" dirty="0">
                <a:latin typeface="+mn-ea"/>
              </a:rPr>
              <a:t>、档案是否入交大、</a:t>
            </a:r>
            <a:r>
              <a:rPr lang="zh-CN" altLang="en-US" sz="1600" b="1" dirty="0">
                <a:latin typeface="+mn-ea"/>
              </a:rPr>
              <a:t>家长手机</a:t>
            </a:r>
            <a:r>
              <a:rPr lang="zh-CN" altLang="en-US" sz="1600" dirty="0">
                <a:latin typeface="+mn-ea"/>
              </a:rPr>
              <a:t>、</a:t>
            </a:r>
            <a:r>
              <a:rPr lang="zh-CN" altLang="en-US" sz="1600" b="1" dirty="0">
                <a:latin typeface="+mn-ea"/>
              </a:rPr>
              <a:t>家庭电话</a:t>
            </a:r>
            <a:r>
              <a:rPr lang="zh-CN" altLang="en-US" sz="1600" dirty="0">
                <a:latin typeface="+mn-ea"/>
              </a:rPr>
              <a:t>、</a:t>
            </a:r>
            <a:r>
              <a:rPr lang="zh-CN" altLang="en-US" sz="1600" b="1" dirty="0">
                <a:latin typeface="+mn-ea"/>
              </a:rPr>
              <a:t>本人邮箱</a:t>
            </a:r>
            <a:r>
              <a:rPr lang="zh-CN" altLang="en-US" sz="1600" dirty="0">
                <a:latin typeface="+mn-ea"/>
              </a:rPr>
              <a:t>、</a:t>
            </a:r>
            <a:r>
              <a:rPr lang="zh-CN" altLang="en-US" sz="1600" b="1" dirty="0">
                <a:latin typeface="+mn-ea"/>
              </a:rPr>
              <a:t>婚否</a:t>
            </a:r>
            <a:r>
              <a:rPr lang="zh-CN" altLang="en-US" sz="1600" dirty="0">
                <a:latin typeface="+mn-ea"/>
              </a:rPr>
              <a:t>、</a:t>
            </a:r>
            <a:r>
              <a:rPr lang="zh-CN" altLang="en-US" sz="1600" b="1" dirty="0">
                <a:latin typeface="+mn-ea"/>
              </a:rPr>
              <a:t>邮编</a:t>
            </a:r>
            <a:r>
              <a:rPr lang="zh-CN" altLang="en-US" sz="1600" dirty="0">
                <a:latin typeface="+mn-ea"/>
              </a:rPr>
              <a:t>、是否生育、是否直博、</a:t>
            </a:r>
            <a:r>
              <a:rPr lang="zh-CN" altLang="en-US" sz="1600" b="1" dirty="0">
                <a:latin typeface="+mn-ea"/>
              </a:rPr>
              <a:t>家庭地址</a:t>
            </a:r>
            <a:r>
              <a:rPr lang="zh-CN" altLang="en-US" sz="1600" dirty="0">
                <a:latin typeface="+mn-ea"/>
              </a:rPr>
              <a:t>、</a:t>
            </a:r>
            <a:r>
              <a:rPr lang="zh-CN" altLang="en-US" sz="1600" b="1" dirty="0">
                <a:latin typeface="+mn-ea"/>
              </a:rPr>
              <a:t>研究生类别</a:t>
            </a:r>
            <a:r>
              <a:rPr lang="zh-CN" altLang="en-US" sz="1600" dirty="0">
                <a:latin typeface="+mn-ea"/>
              </a:rPr>
              <a:t>、</a:t>
            </a:r>
            <a:r>
              <a:rPr lang="zh-CN" altLang="en-US" sz="1600" b="1" dirty="0">
                <a:latin typeface="+mn-ea"/>
              </a:rPr>
              <a:t>学位类型</a:t>
            </a:r>
            <a:r>
              <a:rPr lang="zh-CN" altLang="en-US" sz="1600" dirty="0">
                <a:latin typeface="+mn-ea"/>
              </a:rPr>
              <a:t>、导师姓名及邮箱和本科阶段受助情况</a:t>
            </a:r>
            <a:endParaRPr lang="en-US" altLang="zh-CN" sz="160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dirty="0">
                <a:latin typeface="+mn-ea"/>
              </a:rPr>
              <a:t>注：</a:t>
            </a:r>
            <a:r>
              <a:rPr lang="zh-CN" altLang="en-US" sz="1600" dirty="0">
                <a:latin typeface="+mn-ea"/>
              </a:rPr>
              <a:t>表格中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</a:rPr>
              <a:t>“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</a:rPr>
              <a:t>*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</a:rPr>
              <a:t>”</a:t>
            </a:r>
            <a:r>
              <a:rPr lang="zh-CN" altLang="en-US" sz="1600" dirty="0">
                <a:latin typeface="+mn-ea"/>
              </a:rPr>
              <a:t>部分为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必须填写</a:t>
            </a:r>
            <a:endParaRPr lang="en-US" altLang="zh-CN" sz="1600" b="1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内容</a:t>
            </a:r>
            <a:r>
              <a:rPr lang="zh-CN" altLang="en-US" sz="1600" dirty="0">
                <a:latin typeface="+mn-ea"/>
              </a:rPr>
              <a:t>，如果漏填少填，则无法提交。</a:t>
            </a:r>
            <a:endParaRPr lang="en-US" altLang="zh-CN" sz="1600" dirty="0">
              <a:latin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学生经济情况调查表格说明</a:t>
            </a:r>
          </a:p>
        </p:txBody>
      </p:sp>
      <p:sp>
        <p:nvSpPr>
          <p:cNvPr id="6" name="矩形 5"/>
          <p:cNvSpPr/>
          <p:nvPr/>
        </p:nvSpPr>
        <p:spPr>
          <a:xfrm>
            <a:off x="239292" y="875363"/>
            <a:ext cx="8608679" cy="2070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2.</a:t>
            </a:r>
            <a:r>
              <a:rPr lang="zh-CN" altLang="en-US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家庭类型</a:t>
            </a:r>
            <a:endParaRPr lang="en-US" altLang="zh-CN" b="1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勾选了“无特殊情况”之外的选项，均需要提供相关材料（例如户口本照片、残疾人证、病例本相关页面照片）；</a:t>
            </a:r>
            <a:endParaRPr lang="en-US" altLang="zh-CN" sz="14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特殊群体类型一旦勾选，则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须提供既有材料（烈士证、优抚证、低保凭证等）</a:t>
            </a: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，若凭证遗失，则需以个人承诺的方式，用手写方式将情况说明并亲笔签名后，作为附件上传。</a:t>
            </a:r>
            <a:endParaRPr lang="en-US" altLang="zh-CN" sz="14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789" y="3064494"/>
            <a:ext cx="7080422" cy="325896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学生经济情况调查表格说明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28" y="3760863"/>
            <a:ext cx="8238744" cy="245944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9292" y="875363"/>
            <a:ext cx="8817622" cy="254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3.</a:t>
            </a:r>
            <a:r>
              <a:rPr lang="zh-CN" altLang="en-US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家庭成员情况</a:t>
            </a:r>
            <a:endParaRPr lang="en-US" altLang="zh-CN" b="1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按实际填写</a:t>
            </a: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除本人以外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的家庭成员情况，包括</a:t>
            </a:r>
            <a:r>
              <a:rPr lang="zh-CN" altLang="en-US" sz="1400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父母、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未结婚</a:t>
            </a:r>
            <a:r>
              <a:rPr lang="zh-CN" altLang="en-US" sz="1400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的兄弟姐妹及被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独立赡养</a:t>
            </a:r>
            <a:r>
              <a:rPr lang="zh-CN" altLang="en-US" sz="1400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的祖父母或外祖父母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。</a:t>
            </a: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已婚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请填写配偶；父母离异的也应填上父母双方姓名，并在不共同生活成员的后面标明离异，年收入填写其提供的抚养费用。</a:t>
            </a:r>
            <a:endParaRPr lang="en-US" altLang="zh-CN" sz="14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各家庭成员</a:t>
            </a: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“年收入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”一栏应相对精确至百位数，包括工资、奖金、福利、津贴等；若无，则填写“</a:t>
            </a:r>
            <a:r>
              <a:rPr lang="en-US" altLang="zh-CN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0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”即可。</a:t>
            </a:r>
            <a:endParaRPr lang="en-US" altLang="zh-CN" sz="14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有工作单位须提供工资单或银行流水截图（近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3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个月）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。</a:t>
            </a:r>
            <a:endParaRPr lang="en-US" altLang="zh-CN" sz="14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学生经济情况调查表格说明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91" y="3369794"/>
            <a:ext cx="8650224" cy="314408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9292" y="815815"/>
            <a:ext cx="8817622" cy="2439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4.</a:t>
            </a:r>
            <a:r>
              <a:rPr lang="zh-CN" altLang="en-US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家庭收入与学生支出</a:t>
            </a:r>
            <a:endParaRPr lang="en-US" altLang="zh-CN" b="1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家庭年总收入：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包括所有家庭成员的工资及奖金、福利、津贴等；父母离异的，非共同生活方提供抚养费用计入家庭年总收入之中。家庭年总收入及人均月收入由</a:t>
            </a: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系统自动计算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得出，请学生</a:t>
            </a: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认真如实填写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家庭成员年收入情况。</a:t>
            </a:r>
            <a:endParaRPr lang="en-US" altLang="zh-CN" sz="14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学生支出方面：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要注意学费应该按照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实际学费</a:t>
            </a:r>
            <a:r>
              <a:rPr lang="zh-CN" altLang="en-US" sz="14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（很多博士享受全额学费减免）住宿费，家庭提供生活费与返乡交通费（交通费为往返）的合理性</a:t>
            </a:r>
            <a:endParaRPr lang="en-US" altLang="zh-CN" sz="14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学生经济情况调查表格说明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24" y="3170549"/>
            <a:ext cx="8531352" cy="286477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9292" y="875363"/>
            <a:ext cx="8817622" cy="1880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5.</a:t>
            </a:r>
            <a:r>
              <a:rPr lang="zh-CN" altLang="en-US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家庭其他重大支出与赡养老人情况</a:t>
            </a:r>
            <a:endParaRPr lang="en-US" altLang="zh-CN" b="1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srgbClr val="000000"/>
                </a:solidFill>
                <a:latin typeface="+mn-ea"/>
              </a:rPr>
              <a:t>家庭其他重大支出：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家庭成员医疗自费费用占家庭年收入比重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高于</a:t>
            </a:r>
            <a:r>
              <a:rPr lang="en-US" altLang="zh-CN" sz="1600" b="1" dirty="0">
                <a:solidFill>
                  <a:srgbClr val="C00000"/>
                </a:solidFill>
                <a:latin typeface="+mn-ea"/>
              </a:rPr>
              <a:t>16%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需要提供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“自费清单复印件”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，在“新增附件”处以</a:t>
            </a:r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PDF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或图片格式上传。</a:t>
            </a:r>
            <a:endParaRPr lang="en-US" altLang="zh-CN" sz="1600" dirty="0">
              <a:solidFill>
                <a:srgbClr val="000000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赡养老人情况：</a:t>
            </a:r>
            <a:r>
              <a:rPr lang="zh-CN" altLang="en-US" sz="16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赡养老人人数、每年费用金额、父母亲兄弟姐妹数量如实填写即可。</a:t>
            </a:r>
            <a:endParaRPr lang="en-US" altLang="zh-CN" sz="24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学生经济情况调查表格说明</a:t>
            </a:r>
          </a:p>
        </p:txBody>
      </p:sp>
      <p:sp>
        <p:nvSpPr>
          <p:cNvPr id="8" name="矩形 7"/>
          <p:cNvSpPr/>
          <p:nvPr/>
        </p:nvSpPr>
        <p:spPr>
          <a:xfrm>
            <a:off x="239292" y="875363"/>
            <a:ext cx="8817622" cy="2566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6.</a:t>
            </a:r>
            <a:r>
              <a:rPr lang="zh-CN" altLang="en-US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家庭房车情况</a:t>
            </a:r>
            <a:endParaRPr lang="en-US" altLang="zh-CN" b="1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住房情况：</a:t>
            </a:r>
            <a:r>
              <a:rPr lang="zh-CN" altLang="en-US" sz="16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房屋价格按照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现值</a:t>
            </a:r>
            <a:r>
              <a:rPr lang="zh-CN" altLang="en-US" sz="16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填写，当地房产均价按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地级市</a:t>
            </a:r>
            <a:r>
              <a:rPr lang="zh-CN" altLang="en-US" sz="16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填写。</a:t>
            </a:r>
            <a:endParaRPr lang="en-US" altLang="zh-CN" sz="16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汽车情况：</a:t>
            </a:r>
            <a:r>
              <a:rPr lang="zh-CN" altLang="en-US" sz="16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汽车价格按照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  <a:sym typeface="微软雅黑" panose="020B0503020204020204" charset="-122"/>
              </a:rPr>
              <a:t>购入价</a:t>
            </a:r>
            <a:r>
              <a:rPr lang="zh-CN" altLang="en-US" sz="1600" dirty="0">
                <a:solidFill>
                  <a:srgbClr val="000000"/>
                </a:solidFill>
                <a:latin typeface="+mn-ea"/>
                <a:sym typeface="微软雅黑" panose="020B0503020204020204" charset="-122"/>
              </a:rPr>
              <a:t>填写，包含牌照价格。需要注明汽车的使用用途是营运还是非营运。</a:t>
            </a:r>
            <a:endParaRPr lang="en-US" altLang="zh-CN" sz="16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CN" sz="2400" dirty="0">
              <a:solidFill>
                <a:srgbClr val="000000"/>
              </a:solidFill>
              <a:latin typeface="+mn-ea"/>
              <a:sym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6" y="4270392"/>
            <a:ext cx="8499130" cy="12860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6" y="2854216"/>
            <a:ext cx="8499130" cy="124395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学生经济情况调查表格说明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" y="2461161"/>
            <a:ext cx="7607808" cy="322819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4970" y="816317"/>
            <a:ext cx="8420374" cy="987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000000"/>
                </a:solidFill>
                <a:latin typeface="+mn-ea"/>
              </a:rPr>
              <a:t>7.</a:t>
            </a:r>
            <a:r>
              <a:rPr lang="zh-CN" altLang="en-US" b="1" dirty="0">
                <a:solidFill>
                  <a:srgbClr val="000000"/>
                </a:solidFill>
                <a:latin typeface="+mn-ea"/>
              </a:rPr>
              <a:t> 家庭其他情况</a:t>
            </a:r>
            <a:endParaRPr lang="en-US" altLang="zh-CN" b="1" dirty="0">
              <a:solidFill>
                <a:srgbClr val="000000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请说明情况，有相关证明材料，请上传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附件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；如无证明材料，请做详细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文字说明</a:t>
            </a:r>
            <a:r>
              <a:rPr lang="zh-CN" altLang="en-US" sz="1600" dirty="0">
                <a:solidFill>
                  <a:srgbClr val="000000"/>
                </a:solidFill>
                <a:latin typeface="+mn-ea"/>
              </a:rPr>
              <a:t>。</a:t>
            </a:r>
            <a:endParaRPr lang="en-US" altLang="zh-CN" sz="1600" dirty="0">
              <a:solidFill>
                <a:srgbClr val="00000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学生经济情况调查表格说明</a:t>
            </a:r>
          </a:p>
        </p:txBody>
      </p:sp>
      <p:sp>
        <p:nvSpPr>
          <p:cNvPr id="5" name="矩形 4"/>
          <p:cNvSpPr/>
          <p:nvPr/>
        </p:nvSpPr>
        <p:spPr>
          <a:xfrm>
            <a:off x="374970" y="816317"/>
            <a:ext cx="8420374" cy="1440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000000"/>
                </a:solidFill>
                <a:latin typeface="+mn-ea"/>
              </a:rPr>
              <a:t>8.</a:t>
            </a:r>
            <a:r>
              <a:rPr lang="zh-CN" altLang="en-US" b="1" dirty="0">
                <a:solidFill>
                  <a:srgbClr val="000000"/>
                </a:solidFill>
                <a:latin typeface="+mn-ea"/>
              </a:rPr>
              <a:t> 提交思政审核</a:t>
            </a:r>
            <a:endParaRPr lang="en-US" altLang="zh-CN" b="1" dirty="0">
              <a:solidFill>
                <a:srgbClr val="000000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zh-CN" altLang="zh-CN" sz="1800" dirty="0">
                <a:effectLst/>
                <a:latin typeface="+mn-ea"/>
                <a:cs typeface="Times New Roman" panose="02020603050405020304" pitchFamily="18" charset="0"/>
              </a:rPr>
              <a:t>学生确认表格信息填写无误后，点击</a:t>
            </a:r>
            <a:r>
              <a:rPr lang="zh-CN" altLang="zh-CN" sz="1800" b="1" dirty="0">
                <a:solidFill>
                  <a:srgbClr val="C00000"/>
                </a:solidFill>
                <a:effectLst/>
                <a:latin typeface="+mn-ea"/>
                <a:cs typeface="Times New Roman" panose="02020603050405020304" pitchFamily="18" charset="0"/>
              </a:rPr>
              <a:t>左上角</a:t>
            </a:r>
            <a:r>
              <a:rPr lang="zh-CN" altLang="zh-CN" sz="1800" dirty="0">
                <a:effectLst/>
                <a:latin typeface="+mn-ea"/>
                <a:cs typeface="Times New Roman" panose="02020603050405020304" pitchFamily="18" charset="0"/>
              </a:rPr>
              <a:t>的提交按钮提交申请，院系审核办理人</a:t>
            </a:r>
            <a:r>
              <a:rPr lang="zh-CN" altLang="zh-CN" sz="1800" b="1" dirty="0">
                <a:solidFill>
                  <a:srgbClr val="C00000"/>
                </a:solidFill>
                <a:effectLst/>
                <a:latin typeface="+mn-ea"/>
                <a:cs typeface="Times New Roman" panose="02020603050405020304" pitchFamily="18" charset="0"/>
              </a:rPr>
              <a:t>选择相应的院系负责老师</a:t>
            </a:r>
            <a:r>
              <a:rPr lang="zh-CN" altLang="zh-CN" sz="1800" dirty="0">
                <a:effectLst/>
                <a:latin typeface="+mn-ea"/>
                <a:cs typeface="Times New Roman" panose="02020603050405020304" pitchFamily="18" charset="0"/>
              </a:rPr>
              <a:t>，并点击“好”。业务办理成功后，请耐心等待审核。</a:t>
            </a:r>
            <a:endParaRPr lang="zh-CN" altLang="en-US" dirty="0">
              <a:solidFill>
                <a:srgbClr val="000000"/>
              </a:solidFill>
              <a:latin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46" y="2700520"/>
            <a:ext cx="7604650" cy="298702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3646" y="2654471"/>
            <a:ext cx="657842" cy="2795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007351" y="4894342"/>
            <a:ext cx="1492206" cy="3881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138362" y="2252703"/>
            <a:ext cx="4867275" cy="775349"/>
          </a:xfrm>
        </p:spPr>
        <p:txBody>
          <a:bodyPr/>
          <a:lstStyle/>
          <a:p>
            <a:r>
              <a:rPr lang="zh-CN" altLang="en-US" dirty="0"/>
              <a:t>线上系统申请流程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072309" y="2390850"/>
            <a:ext cx="2999382" cy="775349"/>
          </a:xfrm>
        </p:spPr>
        <p:txBody>
          <a:bodyPr/>
          <a:lstStyle/>
          <a:p>
            <a:r>
              <a:rPr lang="zh-CN" altLang="en-US" dirty="0"/>
              <a:t>后续说明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594" y="1848540"/>
            <a:ext cx="5353545" cy="1835346"/>
          </a:xfrm>
          <a:prstGeom prst="rect">
            <a:avLst/>
          </a:prstGeom>
          <a:noFill/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后续说明</a:t>
            </a:r>
          </a:p>
        </p:txBody>
      </p:sp>
      <p:sp>
        <p:nvSpPr>
          <p:cNvPr id="5" name="矩形 4"/>
          <p:cNvSpPr/>
          <p:nvPr/>
        </p:nvSpPr>
        <p:spPr>
          <a:xfrm>
            <a:off x="374970" y="816317"/>
            <a:ext cx="84203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 dirty="0">
                <a:solidFill>
                  <a:srgbClr val="000000"/>
                </a:solidFill>
                <a:latin typeface="+mn-ea"/>
              </a:rPr>
              <a:t>提交申请后后：</a:t>
            </a:r>
            <a:endParaRPr lang="en-US" altLang="zh-CN" b="1" dirty="0">
              <a:solidFill>
                <a:srgbClr val="000000"/>
              </a:solidFill>
              <a:latin typeface="+mn-ea"/>
            </a:endParaRPr>
          </a:p>
          <a:p>
            <a:pPr lvl="0" algn="just">
              <a:buSzPts val="1200"/>
            </a:pPr>
            <a:r>
              <a:rPr lang="zh-CN" altLang="zh-CN" sz="1600" kern="100" dirty="0">
                <a:effectLst/>
                <a:latin typeface="+mn-ea"/>
                <a:cs typeface="Times New Roman" panose="02020603050405020304" pitchFamily="18" charset="0"/>
              </a:rPr>
              <a:t>可在我的数字交大流程平台的</a:t>
            </a:r>
            <a:r>
              <a:rPr lang="zh-CN" altLang="zh-CN" sz="1600" b="1" kern="100" dirty="0">
                <a:solidFill>
                  <a:srgbClr val="C00000"/>
                </a:solidFill>
                <a:effectLst/>
                <a:latin typeface="+mn-ea"/>
                <a:cs typeface="Times New Roman" panose="02020603050405020304" pitchFamily="18" charset="0"/>
              </a:rPr>
              <a:t>“已办事项”</a:t>
            </a:r>
            <a:r>
              <a:rPr lang="zh-CN" altLang="zh-CN" sz="1600" kern="100" dirty="0">
                <a:effectLst/>
                <a:latin typeface="+mn-ea"/>
                <a:cs typeface="Times New Roman" panose="02020603050405020304" pitchFamily="18" charset="0"/>
              </a:rPr>
              <a:t>中查看困难生申请进度。</a:t>
            </a:r>
          </a:p>
        </p:txBody>
      </p:sp>
      <p:sp>
        <p:nvSpPr>
          <p:cNvPr id="8" name="矩形 7"/>
          <p:cNvSpPr/>
          <p:nvPr/>
        </p:nvSpPr>
        <p:spPr>
          <a:xfrm>
            <a:off x="5171730" y="2276137"/>
            <a:ext cx="1492206" cy="3881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74970" y="3975053"/>
            <a:ext cx="8420374" cy="987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 dirty="0">
                <a:solidFill>
                  <a:srgbClr val="000000"/>
                </a:solidFill>
                <a:latin typeface="+mn-ea"/>
              </a:rPr>
              <a:t>若审核通过：</a:t>
            </a:r>
            <a:endParaRPr lang="en-US" altLang="zh-CN" b="1" dirty="0">
              <a:solidFill>
                <a:srgbClr val="000000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 kern="100" dirty="0">
                <a:solidFill>
                  <a:srgbClr val="C00000"/>
                </a:solidFill>
                <a:effectLst/>
                <a:latin typeface="+mn-ea"/>
                <a:cs typeface="Times New Roman" panose="02020603050405020304" pitchFamily="18" charset="0"/>
              </a:rPr>
              <a:t>院系审核</a:t>
            </a:r>
            <a:r>
              <a:rPr lang="zh-CN" altLang="en-US" sz="1600" kern="100" dirty="0">
                <a:effectLst/>
                <a:latin typeface="+mn-ea"/>
                <a:cs typeface="Times New Roman" panose="02020603050405020304" pitchFamily="18" charset="0"/>
              </a:rPr>
              <a:t>、</a:t>
            </a:r>
            <a:r>
              <a:rPr lang="zh-CN" altLang="en-US" sz="1600" b="1" kern="100" dirty="0">
                <a:solidFill>
                  <a:srgbClr val="C00000"/>
                </a:solidFill>
                <a:effectLst/>
                <a:latin typeface="+mn-ea"/>
                <a:cs typeface="Times New Roman" panose="02020603050405020304" pitchFamily="18" charset="0"/>
              </a:rPr>
              <a:t>学校审核</a:t>
            </a:r>
            <a:r>
              <a:rPr lang="zh-CN" altLang="en-US" sz="1600" kern="100" dirty="0">
                <a:effectLst/>
                <a:latin typeface="+mn-ea"/>
                <a:cs typeface="Times New Roman" panose="02020603050405020304" pitchFamily="18" charset="0"/>
              </a:rPr>
              <a:t>均通过，即完成申请，并完成信息入库。</a:t>
            </a:r>
            <a:endParaRPr lang="zh-CN" altLang="zh-CN" sz="16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后续说明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74970" y="881513"/>
            <a:ext cx="8466423" cy="1203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kern="100" dirty="0">
                <a:effectLst/>
                <a:latin typeface="+mn-ea"/>
                <a:cs typeface="Times New Roman" panose="02020603050405020304" pitchFamily="18" charset="0"/>
              </a:rPr>
              <a:t>若院系审核不予通过</a:t>
            </a:r>
            <a:r>
              <a:rPr lang="zh-CN" altLang="en-US" sz="1800" b="1" kern="100" dirty="0">
                <a:effectLst/>
                <a:latin typeface="+mn-ea"/>
                <a:cs typeface="Times New Roman" panose="02020603050405020304" pitchFamily="18" charset="0"/>
              </a:rPr>
              <a:t>：</a:t>
            </a:r>
            <a:endParaRPr lang="en-US" altLang="zh-CN" sz="1800" b="1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600" kern="100" dirty="0">
                <a:effectLst/>
                <a:latin typeface="+mn-ea"/>
                <a:cs typeface="Times New Roman" panose="02020603050405020304" pitchFamily="18" charset="0"/>
              </a:rPr>
              <a:t>则退回给申请人，学生可在</a:t>
            </a:r>
            <a:r>
              <a:rPr lang="zh-CN" altLang="zh-CN" sz="1600" b="1" kern="100" dirty="0">
                <a:solidFill>
                  <a:srgbClr val="C00000"/>
                </a:solidFill>
                <a:effectLst/>
                <a:latin typeface="+mn-ea"/>
                <a:cs typeface="Times New Roman" panose="02020603050405020304" pitchFamily="18" charset="0"/>
              </a:rPr>
              <a:t>“待办事项”</a:t>
            </a:r>
            <a:r>
              <a:rPr lang="zh-CN" altLang="zh-CN" sz="1600" kern="100" dirty="0">
                <a:effectLst/>
                <a:latin typeface="+mn-ea"/>
                <a:cs typeface="Times New Roman" panose="02020603050405020304" pitchFamily="18" charset="0"/>
              </a:rPr>
              <a:t>中根据院系意见修改申请表，</a:t>
            </a:r>
            <a:r>
              <a:rPr lang="zh-CN" altLang="en-US" sz="1600" kern="100" dirty="0">
                <a:effectLst/>
                <a:latin typeface="+mn-ea"/>
                <a:cs typeface="Times New Roman" panose="02020603050405020304" pitchFamily="18" charset="0"/>
              </a:rPr>
              <a:t>在规定时间内</a:t>
            </a:r>
            <a:r>
              <a:rPr lang="zh-CN" altLang="zh-CN" sz="1600" kern="100" dirty="0">
                <a:effectLst/>
                <a:latin typeface="+mn-ea"/>
                <a:cs typeface="Times New Roman" panose="02020603050405020304" pitchFamily="18" charset="0"/>
              </a:rPr>
              <a:t>点击左上角的</a:t>
            </a:r>
            <a:r>
              <a:rPr lang="zh-CN" altLang="zh-CN" sz="1600" b="1" kern="100" dirty="0">
                <a:solidFill>
                  <a:srgbClr val="C00000"/>
                </a:solidFill>
                <a:effectLst/>
                <a:latin typeface="+mn-ea"/>
                <a:cs typeface="Times New Roman" panose="02020603050405020304" pitchFamily="18" charset="0"/>
              </a:rPr>
              <a:t>“重新提交</a:t>
            </a:r>
            <a:r>
              <a:rPr lang="zh-CN" altLang="zh-CN" sz="1600" kern="100" dirty="0">
                <a:effectLst/>
                <a:latin typeface="+mn-ea"/>
                <a:cs typeface="Times New Roman" panose="02020603050405020304" pitchFamily="18" charset="0"/>
              </a:rPr>
              <a:t>”按钮进行申请。</a:t>
            </a:r>
          </a:p>
        </p:txBody>
      </p:sp>
      <p:pic>
        <p:nvPicPr>
          <p:cNvPr id="9" name="图片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594" y="2079588"/>
            <a:ext cx="5279390" cy="1615440"/>
          </a:xfrm>
          <a:prstGeom prst="rect">
            <a:avLst/>
          </a:prstGeom>
          <a:noFill/>
        </p:spPr>
      </p:pic>
      <p:sp>
        <p:nvSpPr>
          <p:cNvPr id="10" name="文本框 9"/>
          <p:cNvSpPr txBox="1"/>
          <p:nvPr/>
        </p:nvSpPr>
        <p:spPr>
          <a:xfrm>
            <a:off x="374970" y="3744221"/>
            <a:ext cx="8466423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kern="100" dirty="0">
                <a:effectLst/>
                <a:latin typeface="+mn-ea"/>
                <a:cs typeface="Times New Roman" panose="02020603050405020304" pitchFamily="18" charset="0"/>
              </a:rPr>
              <a:t>也可直接点击</a:t>
            </a:r>
            <a:r>
              <a:rPr lang="zh-CN" altLang="en-US" sz="1600" b="1" kern="100" dirty="0">
                <a:solidFill>
                  <a:srgbClr val="C00000"/>
                </a:solidFill>
                <a:effectLst/>
                <a:latin typeface="+mn-ea"/>
                <a:cs typeface="Times New Roman" panose="02020603050405020304" pitchFamily="18" charset="0"/>
              </a:rPr>
              <a:t>“终止”</a:t>
            </a:r>
            <a:r>
              <a:rPr lang="zh-CN" altLang="en-US" sz="1600" kern="100" dirty="0">
                <a:effectLst/>
                <a:latin typeface="+mn-ea"/>
                <a:cs typeface="Times New Roman" panose="02020603050405020304" pitchFamily="18" charset="0"/>
              </a:rPr>
              <a:t>按钮终止此流程，困难生申请业务结束，不再继续进行困难生认定。</a:t>
            </a:r>
            <a:endParaRPr lang="zh-CN" altLang="zh-CN" sz="16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717757" y="4283071"/>
            <a:ext cx="5274310" cy="44958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303459" y="2440598"/>
            <a:ext cx="1492206" cy="3881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394544" y="4283071"/>
            <a:ext cx="447332" cy="3881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线上申请流程</a:t>
            </a:r>
            <a:r>
              <a:rPr lang="en-US" altLang="zh-CN" dirty="0"/>
              <a:t>——</a:t>
            </a:r>
            <a:r>
              <a:rPr lang="zh-CN" altLang="en-US" dirty="0"/>
              <a:t>第一步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81" y="1138687"/>
            <a:ext cx="7537438" cy="409656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20860" y="3105509"/>
            <a:ext cx="1570008" cy="3234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03281" y="5336875"/>
            <a:ext cx="75374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linkClick r:id="rId3"/>
              </a:rPr>
              <a:t>https://my.sjtu.edu.cn/</a:t>
            </a:r>
            <a:endParaRPr lang="en-US" altLang="zh-CN" dirty="0"/>
          </a:p>
          <a:p>
            <a:pPr algn="ctr"/>
            <a:r>
              <a:rPr lang="zh-CN" altLang="en-US" sz="2000" b="1" dirty="0"/>
              <a:t>登录数字交大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服务大厅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学生工作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困难生申请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线上申请流程</a:t>
            </a:r>
            <a:r>
              <a:rPr lang="en-US" altLang="zh-CN" dirty="0"/>
              <a:t>——</a:t>
            </a:r>
            <a:r>
              <a:rPr lang="zh-CN" altLang="en-US" dirty="0"/>
              <a:t>第二步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13276" r="-543"/>
          <a:stretch>
            <a:fillRect/>
          </a:stretch>
        </p:blipFill>
        <p:spPr>
          <a:xfrm>
            <a:off x="2550542" y="736840"/>
            <a:ext cx="4042915" cy="523479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86995" y="5231005"/>
            <a:ext cx="1570008" cy="3234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39069" y="6066331"/>
            <a:ext cx="7537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认真阅读填写说明后，勾选“我已认真阅读”，开始办理申请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35" y="1599996"/>
            <a:ext cx="7911521" cy="2382894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线上申请流程</a:t>
            </a:r>
            <a:r>
              <a:rPr lang="en-US" altLang="zh-CN" dirty="0"/>
              <a:t>——</a:t>
            </a:r>
            <a:r>
              <a:rPr lang="zh-CN" altLang="en-US" dirty="0"/>
              <a:t>第三步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57990" y="4625393"/>
            <a:ext cx="6315769" cy="960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①勾选“诚信承诺书”，保证所填信息均为真实信息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②点击页面左上角“承诺”按钮，进行下一步填写</a:t>
            </a:r>
          </a:p>
        </p:txBody>
      </p:sp>
      <p:sp>
        <p:nvSpPr>
          <p:cNvPr id="11" name="矩形 10"/>
          <p:cNvSpPr/>
          <p:nvPr/>
        </p:nvSpPr>
        <p:spPr>
          <a:xfrm>
            <a:off x="516235" y="1728217"/>
            <a:ext cx="654197" cy="3822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下 13"/>
          <p:cNvSpPr/>
          <p:nvPr/>
        </p:nvSpPr>
        <p:spPr>
          <a:xfrm>
            <a:off x="3236819" y="3836051"/>
            <a:ext cx="212785" cy="7272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036010" y="3203275"/>
            <a:ext cx="501022" cy="280153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904629" y="221785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①</a:t>
            </a:r>
          </a:p>
        </p:txBody>
      </p:sp>
      <p:sp>
        <p:nvSpPr>
          <p:cNvPr id="17" name="矩形 16"/>
          <p:cNvSpPr/>
          <p:nvPr/>
        </p:nvSpPr>
        <p:spPr>
          <a:xfrm>
            <a:off x="516235" y="676666"/>
            <a:ext cx="877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②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06" y="1534878"/>
            <a:ext cx="8205509" cy="2212422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线上申请流程</a:t>
            </a:r>
            <a:r>
              <a:rPr lang="en-US" altLang="zh-CN" dirty="0"/>
              <a:t>——</a:t>
            </a:r>
            <a:r>
              <a:rPr lang="zh-CN" altLang="en-US" dirty="0"/>
              <a:t>第四步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53085" y="4301490"/>
            <a:ext cx="83070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①选择困难生申请批次</a:t>
            </a:r>
            <a:r>
              <a:rPr lang="zh-CN" altLang="en-US" sz="2000" b="1" dirty="0">
                <a:solidFill>
                  <a:srgbClr val="C00000"/>
                </a:solidFill>
              </a:rPr>
              <a:t>“2021-2022学年困难生补核查”（适用于2020-2021学年在库但错过夏季学期核查的学生）或“</a:t>
            </a:r>
            <a:r>
              <a:rPr sz="2000" b="1" dirty="0">
                <a:solidFill>
                  <a:srgbClr val="C00000"/>
                </a:solidFill>
              </a:rPr>
              <a:t>2021-2022学年困难生认定</a:t>
            </a:r>
            <a:r>
              <a:rPr lang="zh-CN" altLang="en-US" sz="2000" b="1" dirty="0">
                <a:solidFill>
                  <a:srgbClr val="C00000"/>
                </a:solidFill>
              </a:rPr>
              <a:t>”（适用于需要新申请入库）</a:t>
            </a:r>
            <a:endParaRPr lang="en-US" altLang="zh-CN" sz="20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②点击页面左上角“提交”按钮，进行下一步填写。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48504" y="1432050"/>
            <a:ext cx="832505" cy="378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043578" y="2806466"/>
            <a:ext cx="3628845" cy="83963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319714" y="2722773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①</a:t>
            </a:r>
          </a:p>
        </p:txBody>
      </p:sp>
      <p:sp>
        <p:nvSpPr>
          <p:cNvPr id="16" name="矩形 15"/>
          <p:cNvSpPr/>
          <p:nvPr/>
        </p:nvSpPr>
        <p:spPr>
          <a:xfrm>
            <a:off x="226174" y="1595924"/>
            <a:ext cx="877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②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51" y="1002085"/>
            <a:ext cx="8752936" cy="3189294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线上申请流程</a:t>
            </a:r>
            <a:r>
              <a:rPr lang="en-US" altLang="zh-CN" dirty="0"/>
              <a:t>——</a:t>
            </a:r>
            <a:r>
              <a:rPr lang="zh-CN" altLang="en-US" dirty="0"/>
              <a:t>第五步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34838" y="4476459"/>
            <a:ext cx="8609162" cy="1884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①按照实际情况填写“是否有不适合申请情况”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②点击页面左上角“确认”按钮，进行下一步填写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accent1"/>
                </a:solidFill>
              </a:rPr>
              <a:t>从本步骤开始进入“家庭经济情况调查表正表部分” ，请同学们根据自身实际情况，按顺序进行填写即可</a:t>
            </a:r>
          </a:p>
        </p:txBody>
      </p:sp>
      <p:sp>
        <p:nvSpPr>
          <p:cNvPr id="11" name="矩形 10"/>
          <p:cNvSpPr/>
          <p:nvPr/>
        </p:nvSpPr>
        <p:spPr>
          <a:xfrm>
            <a:off x="248504" y="948966"/>
            <a:ext cx="832505" cy="378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268528" y="2513158"/>
            <a:ext cx="644106" cy="134572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912634" y="2635375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①</a:t>
            </a:r>
          </a:p>
        </p:txBody>
      </p:sp>
      <p:sp>
        <p:nvSpPr>
          <p:cNvPr id="16" name="矩形 15"/>
          <p:cNvSpPr/>
          <p:nvPr/>
        </p:nvSpPr>
        <p:spPr>
          <a:xfrm>
            <a:off x="226174" y="1112840"/>
            <a:ext cx="877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②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线上申请流程</a:t>
            </a:r>
            <a:r>
              <a:rPr lang="en-US" altLang="zh-CN" dirty="0"/>
              <a:t>——</a:t>
            </a:r>
            <a:r>
              <a:rPr lang="zh-CN" altLang="en-US" dirty="0"/>
              <a:t>第六步（新入库学生）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33985" y="782536"/>
            <a:ext cx="6476029" cy="499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新入库学生按照实际情况，完整填写申请表格全部内容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895" y="1422039"/>
            <a:ext cx="6050210" cy="49528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线上申请流程</a:t>
            </a:r>
            <a:r>
              <a:rPr lang="en-US" altLang="zh-CN" dirty="0"/>
              <a:t>——</a:t>
            </a:r>
            <a:r>
              <a:rPr lang="zh-CN" altLang="en-US" dirty="0"/>
              <a:t>第六步（已经在库学生）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23828" y="762766"/>
            <a:ext cx="8647977" cy="499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/>
              <a:t>必填信息无缺失，出现以下界面。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b="30000"/>
          <a:stretch>
            <a:fillRect/>
          </a:stretch>
        </p:blipFill>
        <p:spPr>
          <a:xfrm>
            <a:off x="1208314" y="1371601"/>
            <a:ext cx="7025267" cy="28803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05769" y="1524218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①</a:t>
            </a:r>
          </a:p>
        </p:txBody>
      </p:sp>
      <p:sp>
        <p:nvSpPr>
          <p:cNvPr id="8" name="矩形 7"/>
          <p:cNvSpPr/>
          <p:nvPr/>
        </p:nvSpPr>
        <p:spPr>
          <a:xfrm>
            <a:off x="2070610" y="1524218"/>
            <a:ext cx="877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②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5769" y="4361685"/>
            <a:ext cx="8359123" cy="128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①学生信息发生变动，如家庭类型、家庭收入等发生变化，选择“信息有变”，来更改表格中的个人信息。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②学生信息未发生变动，选择“信息未变”直接提交表格。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jtu2019 43">
  <a:themeElements>
    <a:clrScheme name="SJTU-2019">
      <a:dk1>
        <a:srgbClr val="000000"/>
      </a:dk1>
      <a:lt1>
        <a:srgbClr val="FFFFFF"/>
      </a:lt1>
      <a:dk2>
        <a:srgbClr val="1B1C21"/>
      </a:dk2>
      <a:lt2>
        <a:srgbClr val="DBDBDB"/>
      </a:lt2>
      <a:accent1>
        <a:srgbClr val="C8161E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外宣普适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1107</Words>
  <Application>Microsoft Office PowerPoint</Application>
  <PresentationFormat>全屏显示(4:3)</PresentationFormat>
  <Paragraphs>82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等线</vt:lpstr>
      <vt:lpstr>微软雅黑</vt:lpstr>
      <vt:lpstr>Arial</vt:lpstr>
      <vt:lpstr>Wingdings</vt:lpstr>
      <vt:lpstr>sjtu2019 43</vt:lpstr>
      <vt:lpstr>困难生核查与认定学生线上操作指南</vt:lpstr>
      <vt:lpstr>线上系统申请流程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学生经济情况调查表格说明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后续说明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chong</dc:creator>
  <cp:lastModifiedBy>程茵</cp:lastModifiedBy>
  <cp:revision>182</cp:revision>
  <dcterms:created xsi:type="dcterms:W3CDTF">2020-04-15T13:17:00Z</dcterms:created>
  <dcterms:modified xsi:type="dcterms:W3CDTF">2021-09-18T02:25:47Z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11E498C69D094AC6B95A0FED19863F82</vt:lpwstr>
  </property>
</Properties>
</file>