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4"/>
  </p:notesMasterIdLst>
  <p:sldIdLst>
    <p:sldId id="261" r:id="rId3"/>
    <p:sldId id="271" r:id="rId4"/>
    <p:sldId id="262" r:id="rId5"/>
    <p:sldId id="272" r:id="rId6"/>
    <p:sldId id="267" r:id="rId7"/>
    <p:sldId id="270" r:id="rId8"/>
    <p:sldId id="263" r:id="rId9"/>
    <p:sldId id="264" r:id="rId10"/>
    <p:sldId id="265" r:id="rId11"/>
    <p:sldId id="273" r:id="rId12"/>
    <p:sldId id="274" r:id="rId13"/>
  </p:sldIdLst>
  <p:sldSz cx="12192000" cy="6858000"/>
  <p:notesSz cx="6802438" cy="993457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6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810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723" cy="4984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3141" y="0"/>
            <a:ext cx="2947723" cy="4984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E6D74D-14B1-D047-A5A5-EDC024ED9660}" type="datetimeFigureOut">
              <a:rPr kumimoji="1" lang="zh-CN" altLang="en-US" smtClean="0"/>
              <a:pPr/>
              <a:t>2019/11/25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0244" y="4781014"/>
            <a:ext cx="5441950" cy="39117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36123"/>
            <a:ext cx="2947723" cy="4984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3141" y="9436123"/>
            <a:ext cx="2947723" cy="4984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B3014F-331C-5D49-83C7-284A1EA57332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69496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9887-A433-4C57-A736-E60E8D7E4022}" type="datetimeFigureOut">
              <a:rPr lang="zh-CN" altLang="en-US" smtClean="0"/>
              <a:pPr/>
              <a:t>2019/11/25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2C32-AE1C-4DED-8F91-85089426B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6896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9887-A433-4C57-A736-E60E8D7E4022}" type="datetimeFigureOut">
              <a:rPr lang="zh-CN" altLang="en-US" smtClean="0"/>
              <a:pPr/>
              <a:t>2019/11/25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2C32-AE1C-4DED-8F91-85089426B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4313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9887-A433-4C57-A736-E60E8D7E4022}" type="datetimeFigureOut">
              <a:rPr lang="zh-CN" altLang="en-US" smtClean="0"/>
              <a:pPr/>
              <a:t>2019/11/25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2C32-AE1C-4DED-8F91-85089426B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8462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自定义版式1">
    <p:bg bwMode="auto"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2800">
                <a:solidFill>
                  <a:srgbClr val="A8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文本占位符 2"/>
          <p:cNvSpPr>
            <a:spLocks noGrp="1"/>
          </p:cNvSpPr>
          <p:nvPr>
            <p:ph idx="1"/>
          </p:nvPr>
        </p:nvSpPr>
        <p:spPr>
          <a:xfrm>
            <a:off x="572811" y="1408724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42965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1">
    <p:bg bwMode="auto"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solidFill>
                  <a:srgbClr val="A80000"/>
                </a:solidFill>
              </a:defRPr>
            </a:lvl1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25313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自定义版式1">
    <p:bg bwMode="auto"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2800">
                <a:solidFill>
                  <a:srgbClr val="A8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文本占位符 2"/>
          <p:cNvSpPr>
            <a:spLocks noGrp="1"/>
          </p:cNvSpPr>
          <p:nvPr>
            <p:ph idx="1"/>
          </p:nvPr>
        </p:nvSpPr>
        <p:spPr>
          <a:xfrm>
            <a:off x="572811" y="1408724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60624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2307F5-E01C-4B9F-9D38-4AA218EAC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BCF28B6-7C3E-4295-A2C3-E86E455F86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092EF60-C5A7-4B06-BC19-1F41192468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43A10D-E9BE-4A00-A867-7F93E4695D5E}" type="datetimeFigureOut">
              <a:rPr lang="zh-CN" altLang="en-US" smtClean="0"/>
              <a:pPr/>
              <a:t>2019/11/25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7240DC8-8995-4B83-9648-6171FA538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FD4F71A-E58C-421E-ACFC-D5DD9BCF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A79680-217C-4D13-809E-2BC0331CCD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54801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EBBE19-DED7-4216-A5F2-16DC9E983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16F9F14-8A5D-4AD6-9D61-227BFE3A5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2AC6C48-43ED-4875-9F96-5BFEF2D4B2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43A10D-E9BE-4A00-A867-7F93E4695D5E}" type="datetimeFigureOut">
              <a:rPr lang="zh-CN" altLang="en-US" smtClean="0"/>
              <a:pPr/>
              <a:t>2019/11/25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C9F8495-8148-4F4C-BC64-1C0B727F0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860AD66-FA93-41E1-B625-1DEC49B51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A79680-217C-4D13-809E-2BC0331CCD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5365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9887-A433-4C57-A736-E60E8D7E4022}" type="datetimeFigureOut">
              <a:rPr lang="zh-CN" altLang="en-US" smtClean="0"/>
              <a:pPr/>
              <a:t>2019/11/25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2C32-AE1C-4DED-8F91-85089426B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8051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9887-A433-4C57-A736-E60E8D7E4022}" type="datetimeFigureOut">
              <a:rPr lang="zh-CN" altLang="en-US" smtClean="0"/>
              <a:pPr/>
              <a:t>2019/11/25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2C32-AE1C-4DED-8F91-85089426B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9075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9887-A433-4C57-A736-E60E8D7E4022}" type="datetimeFigureOut">
              <a:rPr lang="zh-CN" altLang="en-US" smtClean="0"/>
              <a:pPr/>
              <a:t>2019/11/25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2C32-AE1C-4DED-8F91-85089426B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6715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9887-A433-4C57-A736-E60E8D7E4022}" type="datetimeFigureOut">
              <a:rPr lang="zh-CN" altLang="en-US" smtClean="0"/>
              <a:pPr/>
              <a:t>2019/11/25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2C32-AE1C-4DED-8F91-85089426B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9725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9887-A433-4C57-A736-E60E8D7E4022}" type="datetimeFigureOut">
              <a:rPr lang="zh-CN" altLang="en-US" smtClean="0"/>
              <a:pPr/>
              <a:t>2019/11/25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2C32-AE1C-4DED-8F91-85089426B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5964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9887-A433-4C57-A736-E60E8D7E4022}" type="datetimeFigureOut">
              <a:rPr lang="zh-CN" altLang="en-US" smtClean="0"/>
              <a:pPr/>
              <a:t>2019/11/25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2C32-AE1C-4DED-8F91-85089426B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2891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9887-A433-4C57-A736-E60E8D7E4022}" type="datetimeFigureOut">
              <a:rPr lang="zh-CN" altLang="en-US" smtClean="0"/>
              <a:pPr/>
              <a:t>2019/11/25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2C32-AE1C-4DED-8F91-85089426B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7003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9887-A433-4C57-A736-E60E8D7E4022}" type="datetimeFigureOut">
              <a:rPr lang="zh-CN" altLang="en-US" smtClean="0"/>
              <a:pPr/>
              <a:t>2019/11/25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2C32-AE1C-4DED-8F91-85089426B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8933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99887-A433-4C57-A736-E60E8D7E4022}" type="datetimeFigureOut">
              <a:rPr lang="zh-CN" altLang="en-US" smtClean="0"/>
              <a:pPr/>
              <a:t>2019/11/25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A2C32-AE1C-4DED-8F91-85089426B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5764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68" y="228200"/>
            <a:ext cx="791718" cy="792000"/>
          </a:xfrm>
          <a:prstGeom prst="rect">
            <a:avLst/>
          </a:prstGeom>
        </p:spPr>
      </p:pic>
      <p:sp>
        <p:nvSpPr>
          <p:cNvPr id="5" name="标题占位符 7"/>
          <p:cNvSpPr>
            <a:spLocks noGrp="1"/>
          </p:cNvSpPr>
          <p:nvPr>
            <p:ph type="title"/>
          </p:nvPr>
        </p:nvSpPr>
        <p:spPr>
          <a:xfrm>
            <a:off x="1105985" y="228199"/>
            <a:ext cx="9982425" cy="792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46"/>
          <a:stretch>
            <a:fillRect/>
          </a:stretch>
        </p:blipFill>
        <p:spPr bwMode="auto">
          <a:xfrm>
            <a:off x="0" y="638882"/>
            <a:ext cx="12192000" cy="3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6550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ln>
            <a:noFill/>
          </a:ln>
          <a:solidFill>
            <a:srgbClr val="C00000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my.sjtu.edu.cn/%20%20&#24038;&#19978;&#35282;&#36873;&#25321;&#26381;&#21153;&#22823;&#21381;&#65307;&#20165;&#33719;&#24471;&#34917;&#20805;&#21161;&#23398;&#37329;&#23398;&#29983;&#21069;&#24448;" TargetMode="Externa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149" y="-159391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rgbClr val="C00000"/>
                </a:solidFill>
                <a:cs typeface="+mn-cs"/>
              </a:rPr>
              <a:t>学生须知：</a:t>
            </a:r>
            <a:endParaRPr lang="zh-CN" altLang="en-US" sz="3200" b="1" dirty="0">
              <a:solidFill>
                <a:srgbClr val="0070C0"/>
              </a:solidFill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91682" y="797282"/>
            <a:ext cx="11599650" cy="24160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一、本年度补充助学金申请群体：</a:t>
            </a:r>
            <a:endParaRPr lang="en-US" altLang="zh-CN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3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未获得本年度补充助学金家庭经济困难生，见学院通知的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2019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年度补充助学金已获助学生名单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包含春季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)】</a:t>
            </a:r>
          </a:p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若上一学年获得过补充助学金，考核结果为“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”以上的学生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考核由对应思政教师进行考核，分为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A,B,C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档，其中：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 algn="just"/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档：申请本年度补充助学金优先考虑；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 algn="just"/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档：可参与本年度补充助学金申请；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 algn="just"/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档：取消本年度补充助学金申请资格；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kumimoji="1" lang="en-US" altLang="zh-CN" dirty="0"/>
          </a:p>
        </p:txBody>
      </p:sp>
      <p:sp>
        <p:nvSpPr>
          <p:cNvPr id="8" name="文本框 7"/>
          <p:cNvSpPr txBox="1"/>
          <p:nvPr/>
        </p:nvSpPr>
        <p:spPr>
          <a:xfrm>
            <a:off x="451228" y="2935007"/>
            <a:ext cx="9417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二、本年度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补充</a:t>
            </a:r>
            <a:r>
              <a:rPr kumimoji="1"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助学金项目和金额：</a:t>
            </a:r>
            <a:r>
              <a:rPr kumimoji="1"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具体金额和要求依学院给各位同学转发的具体项目为准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35123" y="3377661"/>
            <a:ext cx="11713335" cy="3577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三、本年度补充助学金材料提交要求</a:t>
            </a:r>
            <a:r>
              <a:rPr kumimoji="1"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" panose="05000000000000000000" pitchFamily="2" charset="2"/>
              </a:rPr>
              <a:t>：</a:t>
            </a:r>
            <a:endParaRPr kumimoji="1" lang="en-US" altLang="zh-CN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kumimoji="1"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kumimoji="1"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申请本年度补充助学金的新入库学生：本年度补充助学金申请表／家庭经济情况调查表／项目额外要求的材料</a:t>
            </a:r>
            <a:endParaRPr kumimoji="1"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kumimoji="1"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 </a:t>
            </a:r>
            <a:r>
              <a:rPr kumimoji="1"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申请本年度补充助学金原在库学生：本年度补充助学金申请表／家庭经济情况调查表／</a:t>
            </a:r>
            <a:r>
              <a:rPr kumimoji="1"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成绩单</a:t>
            </a:r>
            <a:r>
              <a:rPr kumimoji="1" lang="en-US" altLang="zh-CN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kumimoji="1"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个人总结</a:t>
            </a:r>
            <a:r>
              <a:rPr kumimoji="1" lang="en-US" altLang="zh-CN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kumimoji="1"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项目额外要求的材料</a:t>
            </a:r>
            <a:endParaRPr kumimoji="1" lang="en-US" altLang="zh-CN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kumimoji="1"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kumimoji="1"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补充助学金跟踪续评学生</a:t>
            </a:r>
            <a:r>
              <a:rPr kumimoji="1"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kumimoji="1"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本年度补充助学金续评申请表／家庭经济情况调查表／</a:t>
            </a:r>
            <a:r>
              <a:rPr kumimoji="1"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成绩单</a:t>
            </a:r>
            <a:r>
              <a:rPr kumimoji="1" lang="en-US" altLang="zh-CN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kumimoji="1"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个人总结</a:t>
            </a:r>
            <a:r>
              <a:rPr kumimoji="1" lang="en-US" altLang="zh-CN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kumimoji="1"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项目额外要求的材料</a:t>
            </a:r>
            <a:endParaRPr kumimoji="1" lang="en-US" altLang="zh-CN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kumimoji="1"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4. </a:t>
            </a:r>
            <a:r>
              <a:rPr kumimoji="1"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取消续评学生：取消续评申请表（模板见附件</a:t>
            </a:r>
            <a:r>
              <a:rPr kumimoji="1"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7</a:t>
            </a:r>
            <a:r>
              <a:rPr kumimoji="1"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</a:p>
          <a:p>
            <a:r>
              <a:rPr kumimoji="1"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5. </a:t>
            </a:r>
            <a:r>
              <a:rPr kumimoji="1"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补评学生：提交材料同</a:t>
            </a:r>
            <a:r>
              <a:rPr kumimoji="1"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</a:p>
          <a:p>
            <a:r>
              <a:rPr kumimoji="1"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6.</a:t>
            </a:r>
            <a:r>
              <a:rPr kumimoji="1"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kumimoji="1"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2018</a:t>
            </a:r>
            <a:r>
              <a:rPr kumimoji="1"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年度仅获得基本助学金学生打印“基本助学金个人总结”</a:t>
            </a:r>
            <a:endParaRPr kumimoji="1"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kumimoji="1" lang="en-US" altLang="zh-CN" sz="105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kumimoji="1" lang="zh-CN" altLang="en-US" b="1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注：个人总结和申请表皆为线上下载打印（</a:t>
            </a:r>
            <a:r>
              <a:rPr kumimoji="1" lang="zh-CN" altLang="en-US" b="1" dirty="0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专用表单独填写打印）</a:t>
            </a:r>
            <a:r>
              <a:rPr kumimoji="1" lang="zh-CN" altLang="en-US" b="1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，具体操作见</a:t>
            </a:r>
            <a:r>
              <a:rPr kumimoji="1" lang="zh-CN" altLang="en-US" b="1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Times New Roman" panose="02020603050405020304" pitchFamily="18" charset="0"/>
              </a:rPr>
              <a:t>网络申请操作说明</a:t>
            </a:r>
            <a:endParaRPr kumimoji="1" lang="en-US" altLang="zh-CN" b="1" dirty="0"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Times New Roman" panose="02020603050405020304" pitchFamily="18" charset="0"/>
            </a:endParaRPr>
          </a:p>
          <a:p>
            <a:r>
              <a:rPr kumimoji="1" lang="en-US" altLang="zh-CN" b="1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Times New Roman" panose="02020603050405020304" pitchFamily="18" charset="0"/>
              </a:rPr>
              <a:t>       </a:t>
            </a:r>
            <a:r>
              <a:rPr kumimoji="1" lang="zh-CN" altLang="en-US" b="1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Times New Roman" panose="02020603050405020304" pitchFamily="18" charset="0"/>
              </a:rPr>
              <a:t>所有纸质材料都需要加盖学院公章</a:t>
            </a:r>
          </a:p>
          <a:p>
            <a:endParaRPr kumimoji="1"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67407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E5F5CCA2-11C9-4CCE-A977-839C7306FF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77268"/>
              </p:ext>
            </p:extLst>
          </p:nvPr>
        </p:nvGraphicFramePr>
        <p:xfrm>
          <a:off x="2136606" y="87084"/>
          <a:ext cx="4339664" cy="65693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6131">
                  <a:extLst>
                    <a:ext uri="{9D8B030D-6E8A-4147-A177-3AD203B41FA5}">
                      <a16:colId xmlns:a16="http://schemas.microsoft.com/office/drawing/2014/main" val="2740732947"/>
                    </a:ext>
                  </a:extLst>
                </a:gridCol>
                <a:gridCol w="2723533">
                  <a:extLst>
                    <a:ext uri="{9D8B030D-6E8A-4147-A177-3AD203B41FA5}">
                      <a16:colId xmlns:a16="http://schemas.microsoft.com/office/drawing/2014/main" val="2263217536"/>
                    </a:ext>
                  </a:extLst>
                </a:gridCol>
              </a:tblGrid>
              <a:tr h="345592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2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助学金名称</a:t>
                      </a:r>
                      <a:endParaRPr lang="zh-CN" altLang="en-US" sz="2000" b="1" i="0" u="none" strike="noStrike" dirty="0">
                        <a:solidFill>
                          <a:srgbClr val="C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2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设奖方名称</a:t>
                      </a:r>
                      <a:endParaRPr lang="zh-CN" altLang="en-US" sz="2000" b="1" i="0" u="none" strike="noStrike" dirty="0">
                        <a:solidFill>
                          <a:srgbClr val="C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8862"/>
                  </a:ext>
                </a:extLst>
              </a:tr>
              <a:tr h="31456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58</a:t>
                      </a:r>
                      <a:r>
                        <a:rPr lang="zh-CN" altLang="en-US" sz="1200" u="none" strike="noStrike" dirty="0">
                          <a:effectLst/>
                        </a:rPr>
                        <a:t>届船院校友助学金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周修典学长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extLst>
                  <a:ext uri="{0D108BD9-81ED-4DB2-BD59-A6C34878D82A}">
                    <a16:rowId xmlns:a16="http://schemas.microsoft.com/office/drawing/2014/main" val="3665891623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爱菊助学金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刘浩清公益基金会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extLst>
                  <a:ext uri="{0D108BD9-81ED-4DB2-BD59-A6C34878D82A}">
                    <a16:rowId xmlns:a16="http://schemas.microsoft.com/office/drawing/2014/main" val="4005976865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柏年助学金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北京柏年公益基金会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extLst>
                  <a:ext uri="{0D108BD9-81ED-4DB2-BD59-A6C34878D82A}">
                    <a16:rowId xmlns:a16="http://schemas.microsoft.com/office/drawing/2014/main" val="610271212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蔡淑芬奖助学金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朱全美先生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extLst>
                  <a:ext uri="{0D108BD9-81ED-4DB2-BD59-A6C34878D82A}">
                    <a16:rowId xmlns:a16="http://schemas.microsoft.com/office/drawing/2014/main" val="461491314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晨曦奖助学金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黎洋学长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extLst>
                  <a:ext uri="{0D108BD9-81ED-4DB2-BD59-A6C34878D82A}">
                    <a16:rowId xmlns:a16="http://schemas.microsoft.com/office/drawing/2014/main" val="1057998385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郭谢碧蓉奖助学金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郭谢碧蓉基金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extLst>
                  <a:ext uri="{0D108BD9-81ED-4DB2-BD59-A6C34878D82A}">
                    <a16:rowId xmlns:a16="http://schemas.microsoft.com/office/drawing/2014/main" val="3928952404"/>
                  </a:ext>
                </a:extLst>
              </a:tr>
              <a:tr h="312812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海外校友助学金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海外教育学院校友集体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extLst>
                  <a:ext uri="{0D108BD9-81ED-4DB2-BD59-A6C34878D82A}">
                    <a16:rowId xmlns:a16="http://schemas.microsoft.com/office/drawing/2014/main" val="2911622000"/>
                  </a:ext>
                </a:extLst>
              </a:tr>
              <a:tr h="30336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何绍诗奖学金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何能学姐、何奇女士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extLst>
                  <a:ext uri="{0D108BD9-81ED-4DB2-BD59-A6C34878D82A}">
                    <a16:rowId xmlns:a16="http://schemas.microsoft.com/office/drawing/2014/main" val="2899023215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健博助学金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梁慧雯女士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extLst>
                  <a:ext uri="{0D108BD9-81ED-4DB2-BD59-A6C34878D82A}">
                    <a16:rowId xmlns:a16="http://schemas.microsoft.com/office/drawing/2014/main" val="1748048998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江西校友会助学金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江西校友会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extLst>
                  <a:ext uri="{0D108BD9-81ED-4DB2-BD59-A6C34878D82A}">
                    <a16:rowId xmlns:a16="http://schemas.microsoft.com/office/drawing/2014/main" val="2332630079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金清扬奖助学金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金清扬先生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extLst>
                  <a:ext uri="{0D108BD9-81ED-4DB2-BD59-A6C34878D82A}">
                    <a16:rowId xmlns:a16="http://schemas.microsoft.com/office/drawing/2014/main" val="361297630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林胜兴杨素英帮困助学金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林胜兴教授、杨素英教授伉俪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extLst>
                  <a:ext uri="{0D108BD9-81ED-4DB2-BD59-A6C34878D82A}">
                    <a16:rowId xmlns:a16="http://schemas.microsoft.com/office/drawing/2014/main" val="3193786351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刘永龄助学金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刘永龄基金会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extLst>
                  <a:ext uri="{0D108BD9-81ED-4DB2-BD59-A6C34878D82A}">
                    <a16:rowId xmlns:a16="http://schemas.microsoft.com/office/drawing/2014/main" val="334824997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罗伯特斯坦</a:t>
                      </a:r>
                      <a:r>
                        <a:rPr lang="en-US" altLang="zh-CN" sz="1200" u="none" strike="noStrike" dirty="0">
                          <a:effectLst/>
                        </a:rPr>
                        <a:t>-</a:t>
                      </a:r>
                      <a:r>
                        <a:rPr lang="zh-CN" altLang="en-US" sz="1200" u="none" strike="noStrike" dirty="0">
                          <a:effectLst/>
                        </a:rPr>
                        <a:t>严国觉励学金 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严国觉学长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extLst>
                  <a:ext uri="{0D108BD9-81ED-4DB2-BD59-A6C34878D82A}">
                    <a16:rowId xmlns:a16="http://schemas.microsoft.com/office/drawing/2014/main" val="2324562830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勤俭助学金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杨臣勋勤俭基金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extLst>
                  <a:ext uri="{0D108BD9-81ED-4DB2-BD59-A6C34878D82A}">
                    <a16:rowId xmlns:a16="http://schemas.microsoft.com/office/drawing/2014/main" val="2329639424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日立化成助学金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日立化成公司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extLst>
                  <a:ext uri="{0D108BD9-81ED-4DB2-BD59-A6C34878D82A}">
                    <a16:rowId xmlns:a16="http://schemas.microsoft.com/office/drawing/2014/main" val="3203286766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润励学金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薛乐平学长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46" marR="4746" marT="4746" marB="0" anchor="ctr"/>
                </a:tc>
                <a:extLst>
                  <a:ext uri="{0D108BD9-81ED-4DB2-BD59-A6C34878D82A}">
                    <a16:rowId xmlns:a16="http://schemas.microsoft.com/office/drawing/2014/main" val="1161730357"/>
                  </a:ext>
                </a:extLst>
              </a:tr>
            </a:tbl>
          </a:graphicData>
        </a:graphic>
      </p:graphicFrame>
      <p:sp>
        <p:nvSpPr>
          <p:cNvPr id="10" name="文本框 9">
            <a:extLst>
              <a:ext uri="{FF2B5EF4-FFF2-40B4-BE49-F238E27FC236}">
                <a16:creationId xmlns:a16="http://schemas.microsoft.com/office/drawing/2014/main" id="{10193D8F-F514-4807-A4DF-8A39B7F5AC1D}"/>
              </a:ext>
            </a:extLst>
          </p:cNvPr>
          <p:cNvSpPr txBox="1"/>
          <p:nvPr/>
        </p:nvSpPr>
        <p:spPr>
          <a:xfrm>
            <a:off x="203200" y="1277258"/>
            <a:ext cx="1944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C00000"/>
                </a:solidFill>
              </a:rPr>
              <a:t>本年度新评补充助学金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E5F5CCA2-11C9-4CCE-A977-839C7306FF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77268"/>
              </p:ext>
            </p:extLst>
          </p:nvPr>
        </p:nvGraphicFramePr>
        <p:xfrm>
          <a:off x="6771872" y="75306"/>
          <a:ext cx="4102398" cy="66884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83787">
                  <a:extLst>
                    <a:ext uri="{9D8B030D-6E8A-4147-A177-3AD203B41FA5}">
                      <a16:colId xmlns:a16="http://schemas.microsoft.com/office/drawing/2014/main" val="2740732947"/>
                    </a:ext>
                  </a:extLst>
                </a:gridCol>
                <a:gridCol w="1718611">
                  <a:extLst>
                    <a:ext uri="{9D8B030D-6E8A-4147-A177-3AD203B41FA5}">
                      <a16:colId xmlns:a16="http://schemas.microsoft.com/office/drawing/2014/main" val="2263217536"/>
                    </a:ext>
                  </a:extLst>
                </a:gridCol>
              </a:tblGrid>
              <a:tr h="351363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20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助学金名称</a:t>
                      </a:r>
                    </a:p>
                  </a:txBody>
                  <a:tcPr marL="4746" marR="4746" marT="4746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20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设奖方名称</a:t>
                      </a:r>
                    </a:p>
                  </a:txBody>
                  <a:tcPr marL="4746" marR="4746" marT="4746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8862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苏浙沪助学金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>
                          <a:effectLst/>
                        </a:rPr>
                        <a:t>香港苏浙沪同乡会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extLst>
                  <a:ext uri="{0D108BD9-81ED-4DB2-BD59-A6C34878D82A}">
                    <a16:rowId xmlns:a16="http://schemas.microsoft.com/office/drawing/2014/main" val="3665891623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台湾东华书局助学金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>
                          <a:effectLst/>
                        </a:rPr>
                        <a:t>台湾东华书局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extLst>
                  <a:ext uri="{0D108BD9-81ED-4DB2-BD59-A6C34878D82A}">
                    <a16:rowId xmlns:a16="http://schemas.microsoft.com/office/drawing/2014/main" val="4005976865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陶哲甫助学金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>
                          <a:effectLst/>
                        </a:rPr>
                        <a:t>陶潘丽瑶学嫂及家人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extLst>
                  <a:ext uri="{0D108BD9-81ED-4DB2-BD59-A6C34878D82A}">
                    <a16:rowId xmlns:a16="http://schemas.microsoft.com/office/drawing/2014/main" val="610271212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王烨倪海琛励学金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>
                          <a:effectLst/>
                        </a:rPr>
                        <a:t>王烨学长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extLst>
                  <a:ext uri="{0D108BD9-81ED-4DB2-BD59-A6C34878D82A}">
                    <a16:rowId xmlns:a16="http://schemas.microsoft.com/office/drawing/2014/main" val="461491314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伍威权伙食资助基金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>
                          <a:effectLst/>
                        </a:rPr>
                        <a:t>伍威权基金会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extLst>
                  <a:ext uri="{0D108BD9-81ED-4DB2-BD59-A6C34878D82A}">
                    <a16:rowId xmlns:a16="http://schemas.microsoft.com/office/drawing/2014/main" val="1057998385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校友爱心助学金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>
                          <a:effectLst/>
                        </a:rPr>
                        <a:t>上海交通大学校友会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extLst>
                  <a:ext uri="{0D108BD9-81ED-4DB2-BD59-A6C34878D82A}">
                    <a16:rowId xmlns:a16="http://schemas.microsoft.com/office/drawing/2014/main" val="3928952404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熊继昭奖助学金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>
                          <a:effectLst/>
                        </a:rPr>
                        <a:t>吕庆元学长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extLst>
                  <a:ext uri="{0D108BD9-81ED-4DB2-BD59-A6C34878D82A}">
                    <a16:rowId xmlns:a16="http://schemas.microsoft.com/office/drawing/2014/main" val="2911622000"/>
                  </a:ext>
                </a:extLst>
              </a:tr>
              <a:tr h="287949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张明为全额奖助学金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张明为慈善基金会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extLst>
                  <a:ext uri="{0D108BD9-81ED-4DB2-BD59-A6C34878D82A}">
                    <a16:rowId xmlns:a16="http://schemas.microsoft.com/office/drawing/2014/main" val="2899023215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张乃新奖助学金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张乃新基金会  </a:t>
                      </a:r>
                      <a:br>
                        <a:rPr lang="zh-CN" altLang="en-US" sz="1100" u="none" strike="noStrike" dirty="0">
                          <a:effectLst/>
                        </a:rPr>
                      </a:br>
                      <a:r>
                        <a:rPr lang="zh-CN" altLang="en-US" sz="1100" u="none" strike="noStrike" dirty="0">
                          <a:effectLst/>
                        </a:rPr>
                        <a:t>刘伦先生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extLst>
                  <a:ext uri="{0D108BD9-81ED-4DB2-BD59-A6C34878D82A}">
                    <a16:rowId xmlns:a16="http://schemas.microsoft.com/office/drawing/2014/main" val="1748048998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赵曾珏、秦昭华助学金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交大校友美洲基金会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extLst>
                  <a:ext uri="{0D108BD9-81ED-4DB2-BD59-A6C34878D82A}">
                    <a16:rowId xmlns:a16="http://schemas.microsoft.com/office/drawing/2014/main" val="2332630079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中海油助学基金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中国宋庆龄基金会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extLst>
                  <a:ext uri="{0D108BD9-81ED-4DB2-BD59-A6C34878D82A}">
                    <a16:rowId xmlns:a16="http://schemas.microsoft.com/office/drawing/2014/main" val="361297630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麦府交大校友会助学金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麦府交大学长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extLst>
                  <a:ext uri="{0D108BD9-81ED-4DB2-BD59-A6C34878D82A}">
                    <a16:rowId xmlns:a16="http://schemas.microsoft.com/office/drawing/2014/main" val="3193786351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徐雪梅助学金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徐雪梅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extLst>
                  <a:ext uri="{0D108BD9-81ED-4DB2-BD59-A6C34878D82A}">
                    <a16:rowId xmlns:a16="http://schemas.microsoft.com/office/drawing/2014/main" val="334824997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SMC</a:t>
                      </a:r>
                      <a:r>
                        <a:rPr lang="zh-CN" altLang="en-US" sz="1100" u="none" strike="noStrike" dirty="0">
                          <a:effectLst/>
                        </a:rPr>
                        <a:t>助学金  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北京</a:t>
                      </a:r>
                      <a:r>
                        <a:rPr lang="en-US" altLang="zh-CN" sz="1100" u="none" strike="noStrike" dirty="0">
                          <a:effectLst/>
                        </a:rPr>
                        <a:t>SMC</a:t>
                      </a:r>
                      <a:r>
                        <a:rPr lang="zh-CN" altLang="en-US" sz="1100" u="none" strike="noStrike" dirty="0">
                          <a:effectLst/>
                        </a:rPr>
                        <a:t>教育基金会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extLst>
                  <a:ext uri="{0D108BD9-81ED-4DB2-BD59-A6C34878D82A}">
                    <a16:rowId xmlns:a16="http://schemas.microsoft.com/office/drawing/2014/main" val="2324562830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朱怀柏爷爷助学金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朱怀柏爷爷</a:t>
                      </a:r>
                      <a:br>
                        <a:rPr lang="zh-CN" altLang="en-US" sz="1100" u="none" strike="noStrike" dirty="0">
                          <a:effectLst/>
                        </a:rPr>
                      </a:br>
                      <a:r>
                        <a:rPr lang="zh-CN" altLang="en-US" sz="1100" u="none" strike="noStrike" dirty="0">
                          <a:effectLst/>
                        </a:rPr>
                        <a:t>郑真如奶奶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extLst>
                  <a:ext uri="{0D108BD9-81ED-4DB2-BD59-A6C34878D82A}">
                    <a16:rowId xmlns:a16="http://schemas.microsoft.com/office/drawing/2014/main" val="2329639424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金宝医学院助学金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</a:rPr>
                        <a:t>金宝慈善基金有限公司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extLst>
                  <a:ext uri="{0D108BD9-81ED-4DB2-BD59-A6C34878D82A}">
                    <a16:rowId xmlns:a16="http://schemas.microsoft.com/office/drawing/2014/main" val="3203286766"/>
                  </a:ext>
                </a:extLst>
              </a:tr>
              <a:tr h="37807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u="none" strike="noStrike">
                          <a:effectLst/>
                        </a:rPr>
                        <a:t>77</a:t>
                      </a:r>
                      <a:r>
                        <a:rPr lang="zh-CN" altLang="en-US" sz="1100" u="none" strike="noStrike">
                          <a:effectLst/>
                        </a:rPr>
                        <a:t>、</a:t>
                      </a:r>
                      <a:r>
                        <a:rPr lang="en-US" altLang="zh-CN" sz="1100" u="none" strike="noStrike">
                          <a:effectLst/>
                        </a:rPr>
                        <a:t>78</a:t>
                      </a:r>
                      <a:r>
                        <a:rPr lang="zh-CN" altLang="en-US" sz="1100" u="none" strike="noStrike">
                          <a:effectLst/>
                        </a:rPr>
                        <a:t>级校友助学金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u="none" strike="noStrike" dirty="0">
                          <a:effectLst/>
                        </a:rPr>
                        <a:t>77</a:t>
                      </a:r>
                      <a:r>
                        <a:rPr lang="zh-CN" altLang="en-US" sz="1100" u="none" strike="noStrike" dirty="0">
                          <a:effectLst/>
                        </a:rPr>
                        <a:t>、</a:t>
                      </a:r>
                      <a:r>
                        <a:rPr lang="en-US" altLang="zh-CN" sz="1100" u="none" strike="noStrike" dirty="0">
                          <a:effectLst/>
                        </a:rPr>
                        <a:t>78</a:t>
                      </a:r>
                      <a:r>
                        <a:rPr lang="zh-CN" altLang="en-US" sz="1100" u="none" strike="noStrike" dirty="0">
                          <a:effectLst/>
                        </a:rPr>
                        <a:t>级校友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97" marR="5197" marT="5197" marB="0" anchor="ctr"/>
                </a:tc>
                <a:extLst>
                  <a:ext uri="{0D108BD9-81ED-4DB2-BD59-A6C34878D82A}">
                    <a16:rowId xmlns:a16="http://schemas.microsoft.com/office/drawing/2014/main" val="1161730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9847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5542C7ED-0F95-48DF-BFF5-11ED62D9FD2A}"/>
              </a:ext>
            </a:extLst>
          </p:cNvPr>
          <p:cNvSpPr txBox="1"/>
          <p:nvPr/>
        </p:nvSpPr>
        <p:spPr>
          <a:xfrm>
            <a:off x="1312571" y="463846"/>
            <a:ext cx="3201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本年度续评助学金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46E8B44A-92EC-4F6E-8CE6-5BCCF398AF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276477"/>
              </p:ext>
            </p:extLst>
          </p:nvPr>
        </p:nvGraphicFramePr>
        <p:xfrm>
          <a:off x="195197" y="1572968"/>
          <a:ext cx="5775274" cy="47711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57203">
                  <a:extLst>
                    <a:ext uri="{9D8B030D-6E8A-4147-A177-3AD203B41FA5}">
                      <a16:colId xmlns:a16="http://schemas.microsoft.com/office/drawing/2014/main" val="3324774683"/>
                    </a:ext>
                  </a:extLst>
                </a:gridCol>
                <a:gridCol w="2618071">
                  <a:extLst>
                    <a:ext uri="{9D8B030D-6E8A-4147-A177-3AD203B41FA5}">
                      <a16:colId xmlns:a16="http://schemas.microsoft.com/office/drawing/2014/main" val="2642913691"/>
                    </a:ext>
                  </a:extLst>
                </a:gridCol>
              </a:tblGrid>
              <a:tr h="344246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2000" b="1" u="none" strike="noStrike" dirty="0">
                          <a:solidFill>
                            <a:srgbClr val="C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助学金名称</a:t>
                      </a:r>
                      <a:endParaRPr lang="zh-CN" altLang="en-US" sz="2000" b="1" i="0" u="none" strike="noStrike" dirty="0">
                        <a:solidFill>
                          <a:srgbClr val="C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2000" b="1" u="none" strike="noStrike" dirty="0">
                          <a:solidFill>
                            <a:srgbClr val="C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设奖方名称</a:t>
                      </a:r>
                      <a:endParaRPr lang="zh-CN" altLang="en-US" sz="2000" b="1" i="0" u="none" strike="noStrike" dirty="0">
                        <a:solidFill>
                          <a:srgbClr val="C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6970980"/>
                  </a:ext>
                </a:extLst>
              </a:tr>
              <a:tr h="2183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58</a:t>
                      </a:r>
                      <a: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届船院校友助学金</a:t>
                      </a:r>
                      <a:b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</a:b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周修典学长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2018531689"/>
                  </a:ext>
                </a:extLst>
              </a:tr>
              <a:tr h="218344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爱菊助学金</a:t>
                      </a:r>
                      <a:b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</a:b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刘浩清公益基金会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3753110916"/>
                  </a:ext>
                </a:extLst>
              </a:tr>
              <a:tr h="218344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蔡淑芬奖助学金</a:t>
                      </a:r>
                      <a:b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</a:b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朱全美先生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2829243246"/>
                  </a:ext>
                </a:extLst>
              </a:tr>
              <a:tr h="218344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“黄振”博士助学基金、“刘聘三、张玲香”博士助学基金</a:t>
                      </a:r>
                      <a:b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</a:b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刘有明学嫂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837857449"/>
                  </a:ext>
                </a:extLst>
              </a:tr>
              <a:tr h="218344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金宝助学金</a:t>
                      </a:r>
                      <a:b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</a:b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金宝慈善基金有限公司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1787369294"/>
                  </a:ext>
                </a:extLst>
              </a:tr>
              <a:tr h="191296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林胜兴杨素英帮困助学金</a:t>
                      </a:r>
                      <a:b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</a:b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林胜兴教授、杨素英教授伉俪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1539515151"/>
                  </a:ext>
                </a:extLst>
              </a:tr>
              <a:tr h="218344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罗伯特斯坦</a:t>
                      </a:r>
                      <a:r>
                        <a:rPr lang="en-US" altLang="zh-CN" sz="1200" u="none" strike="noStrike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-</a:t>
                      </a:r>
                      <a:r>
                        <a:rPr lang="zh-CN" altLang="en-US" sz="1200" u="none" strike="noStrike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严国觉励学金 </a:t>
                      </a:r>
                      <a:br>
                        <a:rPr lang="zh-CN" altLang="en-US" sz="1200" u="none" strike="noStrike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</a:b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严国觉学长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1717567862"/>
                  </a:ext>
                </a:extLst>
              </a:tr>
              <a:tr h="325504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勉励助学金</a:t>
                      </a:r>
                      <a:b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</a:br>
                      <a:r>
                        <a:rPr lang="en-US" altLang="zh-CN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【</a:t>
                      </a:r>
                      <a: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原绵力助学金</a:t>
                      </a:r>
                      <a:r>
                        <a:rPr lang="en-US" altLang="zh-CN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】</a:t>
                      </a:r>
                      <a:br>
                        <a:rPr lang="en-US" altLang="zh-CN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</a:b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张学中先生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3646083497"/>
                  </a:ext>
                </a:extLst>
              </a:tr>
              <a:tr h="218344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勤俭助学金</a:t>
                      </a:r>
                      <a:br>
                        <a:rPr lang="zh-CN" altLang="en-US" sz="1200" u="none" strike="noStrike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</a:b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杨臣勋勤俭基金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685297849"/>
                  </a:ext>
                </a:extLst>
              </a:tr>
              <a:tr h="218344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盛氏励学金</a:t>
                      </a:r>
                      <a:br>
                        <a:rPr lang="zh-CN" altLang="en-US" sz="1200" u="none" strike="noStrike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</a:b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盛涵清、盛佩莹、盛焕烨校长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626786519"/>
                  </a:ext>
                </a:extLst>
              </a:tr>
              <a:tr h="218344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苏浙沪助学金</a:t>
                      </a:r>
                      <a:br>
                        <a:rPr lang="zh-CN" altLang="en-US" sz="1200" u="none" strike="noStrike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</a:b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香港苏浙沪同乡会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4208490515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46E8B44A-92EC-4F6E-8CE6-5BCCF398AF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276477"/>
              </p:ext>
            </p:extLst>
          </p:nvPr>
        </p:nvGraphicFramePr>
        <p:xfrm>
          <a:off x="6138797" y="1533284"/>
          <a:ext cx="5775274" cy="48176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57203">
                  <a:extLst>
                    <a:ext uri="{9D8B030D-6E8A-4147-A177-3AD203B41FA5}">
                      <a16:colId xmlns:a16="http://schemas.microsoft.com/office/drawing/2014/main" val="3324774683"/>
                    </a:ext>
                  </a:extLst>
                </a:gridCol>
                <a:gridCol w="2618071">
                  <a:extLst>
                    <a:ext uri="{9D8B030D-6E8A-4147-A177-3AD203B41FA5}">
                      <a16:colId xmlns:a16="http://schemas.microsoft.com/office/drawing/2014/main" val="2642913691"/>
                    </a:ext>
                  </a:extLst>
                </a:gridCol>
              </a:tblGrid>
              <a:tr h="369884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2000" b="1" u="none" strike="noStrike" dirty="0">
                          <a:solidFill>
                            <a:srgbClr val="C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助学金名称</a:t>
                      </a:r>
                      <a:endParaRPr lang="zh-CN" altLang="en-US" sz="2000" b="1" i="0" u="none" strike="noStrike" dirty="0">
                        <a:solidFill>
                          <a:srgbClr val="C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2000" b="1" u="none" strike="noStrike" dirty="0">
                          <a:solidFill>
                            <a:srgbClr val="C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设奖方名称</a:t>
                      </a:r>
                      <a:endParaRPr lang="zh-CN" altLang="en-US" sz="2000" b="1" i="0" u="none" strike="noStrike" dirty="0">
                        <a:solidFill>
                          <a:srgbClr val="C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437" marR="3437" marT="3437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6970980"/>
                  </a:ext>
                </a:extLst>
              </a:tr>
              <a:tr h="38371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陶哲甫助学金</a:t>
                      </a:r>
                      <a:br>
                        <a:rPr lang="zh-CN" altLang="en-US" sz="1200" u="none" strike="noStrike" dirty="0">
                          <a:effectLst/>
                        </a:rPr>
                      </a:b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陶潘丽瑶学嫂及家人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2018531689"/>
                  </a:ext>
                </a:extLst>
              </a:tr>
              <a:tr h="38371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王烨倪海琛励学金</a:t>
                      </a:r>
                      <a:br>
                        <a:rPr lang="zh-CN" altLang="en-US" sz="1200" u="none" strike="noStrike" dirty="0">
                          <a:effectLst/>
                        </a:rPr>
                      </a:b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王烨学长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3753110916"/>
                  </a:ext>
                </a:extLst>
              </a:tr>
              <a:tr h="38371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熊继昭奖助学金</a:t>
                      </a:r>
                      <a:br>
                        <a:rPr lang="zh-CN" altLang="en-US" sz="1200" u="none" strike="noStrike" dirty="0">
                          <a:effectLst/>
                        </a:rPr>
                      </a:b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吕庆元学长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2829243246"/>
                  </a:ext>
                </a:extLst>
              </a:tr>
              <a:tr h="226928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张明为全额奖助学金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张明为慈善基金会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837857449"/>
                  </a:ext>
                </a:extLst>
              </a:tr>
              <a:tr h="38371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张乃新奖助学金</a:t>
                      </a:r>
                      <a:br>
                        <a:rPr lang="zh-CN" altLang="en-US" sz="1200" u="none" strike="noStrike" dirty="0">
                          <a:effectLst/>
                        </a:rPr>
                      </a:b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张乃新基金会  </a:t>
                      </a:r>
                      <a:br>
                        <a:rPr lang="zh-CN" altLang="en-US" sz="1200" u="none" strike="noStrike" dirty="0">
                          <a:effectLst/>
                        </a:rPr>
                      </a:br>
                      <a:r>
                        <a:rPr lang="zh-CN" altLang="en-US" sz="1200" u="none" strike="noStrike" dirty="0">
                          <a:effectLst/>
                        </a:rPr>
                        <a:t>刘伦先生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1787369294"/>
                  </a:ext>
                </a:extLst>
              </a:tr>
              <a:tr h="38371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赵曾珏、秦昭华助学金</a:t>
                      </a:r>
                      <a:br>
                        <a:rPr lang="zh-CN" altLang="en-US" sz="1200" u="none" strike="noStrike" dirty="0">
                          <a:effectLst/>
                        </a:rPr>
                      </a:b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交大校友美洲基金会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1539515151"/>
                  </a:ext>
                </a:extLst>
              </a:tr>
              <a:tr h="38371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卓越博瑞励学金</a:t>
                      </a:r>
                      <a:br>
                        <a:rPr lang="zh-CN" altLang="en-US" sz="1200" u="none" strike="noStrike" dirty="0">
                          <a:effectLst/>
                        </a:rPr>
                      </a:b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深圳市卓越博瑞科技有限公司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1717567862"/>
                  </a:ext>
                </a:extLst>
              </a:tr>
              <a:tr h="38371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87</a:t>
                      </a:r>
                      <a:r>
                        <a:rPr lang="zh-CN" altLang="en-US" sz="1200" u="none" strike="noStrike" dirty="0">
                          <a:effectLst/>
                        </a:rPr>
                        <a:t>工贸助学金</a:t>
                      </a:r>
                      <a:br>
                        <a:rPr lang="zh-CN" altLang="en-US" sz="1200" u="none" strike="noStrike" dirty="0">
                          <a:effectLst/>
                        </a:rPr>
                      </a:b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87</a:t>
                      </a:r>
                      <a:r>
                        <a:rPr lang="zh-CN" altLang="en-US" sz="1200" u="none" strike="noStrike" dirty="0">
                          <a:effectLst/>
                        </a:rPr>
                        <a:t>工贸集体校友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3646083497"/>
                  </a:ext>
                </a:extLst>
              </a:tr>
              <a:tr h="38371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扬帆三十周年校友助学金</a:t>
                      </a:r>
                      <a:br>
                        <a:rPr lang="zh-CN" altLang="en-US" sz="1200" u="none" strike="noStrike" dirty="0">
                          <a:effectLst/>
                        </a:rPr>
                      </a:b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87-90</a:t>
                      </a:r>
                      <a:r>
                        <a:rPr lang="zh-CN" altLang="en-US" sz="1200" u="none" strike="noStrike" dirty="0">
                          <a:effectLst/>
                        </a:rPr>
                        <a:t>级学长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685297849"/>
                  </a:ext>
                </a:extLst>
              </a:tr>
              <a:tr h="38371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工贸</a:t>
                      </a:r>
                      <a:r>
                        <a:rPr lang="en-US" altLang="zh-CN" sz="1200" u="none" strike="noStrike" dirty="0">
                          <a:effectLst/>
                        </a:rPr>
                        <a:t>22101</a:t>
                      </a:r>
                      <a:r>
                        <a:rPr lang="zh-CN" altLang="en-US" sz="1200" u="none" strike="noStrike" dirty="0">
                          <a:effectLst/>
                        </a:rPr>
                        <a:t>班助学金</a:t>
                      </a:r>
                      <a:br>
                        <a:rPr lang="zh-CN" altLang="en-US" sz="1200" u="none" strike="noStrike" dirty="0">
                          <a:effectLst/>
                        </a:rPr>
                      </a:b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工贸</a:t>
                      </a:r>
                      <a:r>
                        <a:rPr lang="en-US" altLang="zh-CN" sz="1200" u="none" strike="noStrike" dirty="0">
                          <a:effectLst/>
                        </a:rPr>
                        <a:t>22101</a:t>
                      </a:r>
                      <a:r>
                        <a:rPr lang="zh-CN" altLang="en-US" sz="1200" u="none" strike="noStrike" dirty="0">
                          <a:effectLst/>
                        </a:rPr>
                        <a:t>班学长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626786519"/>
                  </a:ext>
                </a:extLst>
              </a:tr>
              <a:tr h="38371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校友励学金</a:t>
                      </a:r>
                      <a:br>
                        <a:rPr lang="zh-CN" altLang="en-US" sz="1200" u="none" strike="noStrike" dirty="0">
                          <a:effectLst/>
                        </a:rPr>
                      </a:b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唐友军学长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371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朱怀柏爷爷助学金</a:t>
                      </a:r>
                      <a:br>
                        <a:rPr lang="zh-CN" altLang="en-US" sz="1200" u="none" strike="noStrike" dirty="0">
                          <a:effectLst/>
                        </a:rPr>
                      </a:b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朱怀柏爷爷</a:t>
                      </a:r>
                      <a:br>
                        <a:rPr lang="zh-CN" altLang="en-US" sz="1200" u="none" strike="noStrike" dirty="0">
                          <a:effectLst/>
                        </a:rPr>
                      </a:br>
                      <a:r>
                        <a:rPr lang="zh-CN" altLang="en-US" sz="1200" u="none" strike="noStrike" dirty="0">
                          <a:effectLst/>
                        </a:rPr>
                        <a:t>郑真如奶奶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3437" marR="3437" marT="3437" marB="0" anchor="ctr"/>
                </a:tc>
                <a:extLst>
                  <a:ext uri="{0D108BD9-81ED-4DB2-BD59-A6C34878D82A}">
                    <a16:rowId xmlns:a16="http://schemas.microsoft.com/office/drawing/2014/main" val="4208490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000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内容占位符 2"/>
          <p:cNvSpPr>
            <a:spLocks noGrp="1"/>
          </p:cNvSpPr>
          <p:nvPr>
            <p:ph idx="1"/>
          </p:nvPr>
        </p:nvSpPr>
        <p:spPr>
          <a:xfrm>
            <a:off x="706552" y="1261975"/>
            <a:ext cx="10912053" cy="50926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zh-CN" altLang="en-US" sz="18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1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本年度助学金申请流程：</a:t>
            </a:r>
            <a:r>
              <a:rPr lang="zh-CN" altLang="en-US" sz="1800" b="1" dirty="0">
                <a:latin typeface="+mn-ea"/>
                <a:sym typeface="Times New Roman" panose="02020603050405020304" pitchFamily="18" charset="0"/>
              </a:rPr>
              <a:t>上一学年补充助学金获助学生、全体在库本科生</a:t>
            </a:r>
            <a:r>
              <a:rPr lang="en-US" altLang="zh-CN" sz="1800" b="1" dirty="0">
                <a:latin typeface="+mn-ea"/>
                <a:sym typeface="Times New Roman" panose="02020603050405020304" pitchFamily="18" charset="0"/>
              </a:rPr>
              <a:t>&amp;</a:t>
            </a:r>
            <a:r>
              <a:rPr lang="zh-CN" altLang="en-US" sz="1800" b="1" dirty="0">
                <a:latin typeface="+mn-ea"/>
                <a:sym typeface="Times New Roman" panose="02020603050405020304" pitchFamily="18" charset="0"/>
              </a:rPr>
              <a:t>硕士研究生</a:t>
            </a:r>
            <a:r>
              <a:rPr lang="en-US" altLang="zh-CN" sz="1800" b="1" dirty="0">
                <a:latin typeface="+mn-ea"/>
                <a:sym typeface="Times New Roman" panose="02020603050405020304" pitchFamily="18" charset="0"/>
              </a:rPr>
              <a:t>&amp;</a:t>
            </a:r>
            <a:r>
              <a:rPr lang="zh-CN" altLang="en-US" sz="1800" b="1" dirty="0">
                <a:latin typeface="+mn-ea"/>
                <a:sym typeface="Times New Roman" panose="02020603050405020304" pitchFamily="18" charset="0"/>
              </a:rPr>
              <a:t>直博一二年级学生</a:t>
            </a:r>
            <a:r>
              <a:rPr lang="zh-CN" altLang="en-US" sz="2400" b="1" dirty="0">
                <a:solidFill>
                  <a:srgbClr val="C00000"/>
                </a:solidFill>
                <a:latin typeface="+mn-ea"/>
                <a:sym typeface="Times New Roman" panose="02020603050405020304" pitchFamily="18" charset="0"/>
              </a:rPr>
              <a:t>都</a:t>
            </a:r>
            <a:r>
              <a:rPr lang="zh-CN" altLang="en-US" sz="1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需前往“我的数字交大”填写表单，具体详见“网络申请操作说明（下页）”。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endParaRPr lang="zh-CN" altLang="en-US" sz="1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9276D2D0-9106-427B-A73D-E5D94D37A7A8}"/>
              </a:ext>
            </a:extLst>
          </p:cNvPr>
          <p:cNvSpPr/>
          <p:nvPr/>
        </p:nvSpPr>
        <p:spPr>
          <a:xfrm>
            <a:off x="1224118" y="309727"/>
            <a:ext cx="3475062" cy="58477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特别说明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D458C082-B3DF-4BB7-8EA8-94546F6A78B2}"/>
              </a:ext>
            </a:extLst>
          </p:cNvPr>
          <p:cNvSpPr/>
          <p:nvPr/>
        </p:nvSpPr>
        <p:spPr>
          <a:xfrm>
            <a:off x="1224118" y="2709281"/>
            <a:ext cx="1058407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5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填写过程中需自行选择各自对应负责思政教师姓名，若未告知可询问思政教师。</a:t>
            </a:r>
          </a:p>
        </p:txBody>
      </p:sp>
    </p:spTree>
    <p:extLst>
      <p:ext uri="{BB962C8B-B14F-4D97-AF65-F5344CB8AC3E}">
        <p14:creationId xmlns:p14="http://schemas.microsoft.com/office/powerpoint/2010/main" val="973983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矩形 59"/>
          <p:cNvSpPr/>
          <p:nvPr/>
        </p:nvSpPr>
        <p:spPr>
          <a:xfrm>
            <a:off x="1224118" y="309727"/>
            <a:ext cx="3475062" cy="58477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网络申请操作说明</a:t>
            </a:r>
          </a:p>
        </p:txBody>
      </p:sp>
      <p:sp>
        <p:nvSpPr>
          <p:cNvPr id="30" name="文本框 2"/>
          <p:cNvSpPr txBox="1">
            <a:spLocks noChangeArrowheads="1"/>
          </p:cNvSpPr>
          <p:nvPr/>
        </p:nvSpPr>
        <p:spPr bwMode="auto">
          <a:xfrm>
            <a:off x="941556" y="1136212"/>
            <a:ext cx="9452483" cy="719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zh-CN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/>
                <a:ea typeface="微软雅黑"/>
                <a:cs typeface="+mn-cs"/>
                <a:sym typeface="Times New Roman" panose="02020603050405020304" pitchFamily="18" charset="0"/>
              </a:rPr>
              <a:t>学生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/>
                <a:ea typeface="微软雅黑"/>
                <a:cs typeface="+mn-cs"/>
                <a:sym typeface="Times New Roman" panose="02020603050405020304" pitchFamily="18" charset="0"/>
              </a:rPr>
              <a:t>登录“我的数字交大“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/>
                <a:ea typeface="微软雅黑"/>
                <a:cs typeface="+mn-cs"/>
                <a:sym typeface="Times New Roman" panose="02020603050405020304" pitchFamily="18" charset="0"/>
              </a:rPr>
              <a:t>http://my.sjtu.edu.cn/  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软雅黑"/>
              <a:ea typeface="微软雅黑"/>
              <a:cs typeface="+mn-cs"/>
              <a:sym typeface="Times New Roman" panose="02020603050405020304" pitchFamily="18" charset="0"/>
              <a:hlinkClick r:id="rId2" invalidUrl="http://my.sjtu.edu.cn/  左上角选择服务大厅；仅获得补充助学金学生前往"/>
            </a:endParaRPr>
          </a:p>
          <a:p>
            <a:pPr marL="342900" marR="0" lvl="0" indent="-342900" algn="l" defTabSz="4572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/>
                <a:ea typeface="微软雅黑"/>
                <a:cs typeface="+mn-cs"/>
                <a:sym typeface="Times New Roman" panose="02020603050405020304" pitchFamily="18" charset="0"/>
              </a:rPr>
              <a:t>左上角选择服务大厅，“学生工作”中点击</a:t>
            </a:r>
            <a:r>
              <a:rPr kumimoji="0" lang="zh-CN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/>
                <a:ea typeface="微软雅黑"/>
                <a:cs typeface="+mn-cs"/>
                <a:sym typeface="Times New Roman" panose="02020603050405020304" pitchFamily="18" charset="0"/>
              </a:rPr>
              <a:t>前往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/>
                <a:ea typeface="微软雅黑"/>
                <a:cs typeface="+mn-cs"/>
                <a:sym typeface="Times New Roman" panose="02020603050405020304" pitchFamily="18" charset="0"/>
              </a:rPr>
              <a:t>“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/>
                <a:ea typeface="微软雅黑"/>
                <a:cs typeface="+mn-cs"/>
                <a:sym typeface="Times New Roman" panose="02020603050405020304" pitchFamily="18" charset="0"/>
              </a:rPr>
              <a:t>2019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/>
                <a:ea typeface="微软雅黑"/>
                <a:cs typeface="+mn-cs"/>
                <a:sym typeface="Times New Roman" panose="02020603050405020304" pitchFamily="18" charset="0"/>
              </a:rPr>
              <a:t>年度助学金申请”进入表单</a:t>
            </a:r>
            <a:endParaRPr kumimoji="0" lang="zh-CN" altLang="zh-CN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/>
              <a:ea typeface="微软雅黑"/>
              <a:cs typeface="+mn-cs"/>
              <a:sym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165893" y="309727"/>
            <a:ext cx="47096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3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 panose="02020603050405020304" pitchFamily="18" charset="0"/>
              </a:rPr>
              <a:t>全体同学请查看以下步骤</a:t>
            </a:r>
          </a:p>
        </p:txBody>
      </p:sp>
      <p:sp>
        <p:nvSpPr>
          <p:cNvPr id="12" name="文本框 2"/>
          <p:cNvSpPr txBox="1">
            <a:spLocks noChangeArrowheads="1"/>
          </p:cNvSpPr>
          <p:nvPr/>
        </p:nvSpPr>
        <p:spPr bwMode="auto">
          <a:xfrm>
            <a:off x="1032734" y="4723350"/>
            <a:ext cx="10703859" cy="1051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R="0" lvl="0" algn="l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AutoNum type="arabicPeriod" startAt="3"/>
              <a:tabLst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/>
                <a:ea typeface="微软雅黑"/>
                <a:cs typeface="+mn-cs"/>
                <a:sym typeface="Times New Roman" panose="02020603050405020304" pitchFamily="18" charset="0"/>
              </a:rPr>
              <a:t>根据实际情况，填写个人信息，有不确定内容，详询思政老师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/>
              <a:ea typeface="微软雅黑"/>
              <a:cs typeface="+mn-cs"/>
              <a:sym typeface="Times New Roman" panose="02020603050405020304" pitchFamily="18" charset="0"/>
            </a:endParaRPr>
          </a:p>
          <a:p>
            <a:pPr lvl="0" defTabSz="457200" fontAlgn="base">
              <a:lnSpc>
                <a:spcPct val="100000"/>
              </a:lnSpc>
              <a:spcAft>
                <a:spcPct val="0"/>
              </a:spcAft>
              <a:buAutoNum type="arabicPeriod" startAt="3"/>
              <a:defRPr/>
            </a:pPr>
            <a:r>
              <a:rPr lang="en-US" altLang="zh-CN" sz="1800" b="1" dirty="0">
                <a:solidFill>
                  <a:srgbClr val="000000"/>
                </a:solidFill>
                <a:latin typeface="微软雅黑"/>
                <a:ea typeface="微软雅黑"/>
                <a:sym typeface="Times New Roman" panose="02020603050405020304" pitchFamily="18" charset="0"/>
              </a:rPr>
              <a:t>2019</a:t>
            </a:r>
            <a:r>
              <a:rPr lang="zh-CN" altLang="en-US" sz="1800" b="1" dirty="0">
                <a:solidFill>
                  <a:srgbClr val="000000"/>
                </a:solidFill>
                <a:latin typeface="微软雅黑"/>
                <a:ea typeface="微软雅黑"/>
                <a:sym typeface="Times New Roman" panose="02020603050405020304" pitchFamily="18" charset="0"/>
              </a:rPr>
              <a:t>年秋季新认定困难学生图示</a:t>
            </a:r>
            <a:r>
              <a:rPr lang="zh-CN" altLang="en-US" sz="1800" b="1" dirty="0">
                <a:solidFill>
                  <a:srgbClr val="C00000"/>
                </a:solidFill>
                <a:latin typeface="微软雅黑"/>
                <a:ea typeface="微软雅黑"/>
                <a:sym typeface="Times New Roman" panose="02020603050405020304" pitchFamily="18" charset="0"/>
              </a:rPr>
              <a:t>“是否为</a:t>
            </a:r>
            <a:r>
              <a:rPr lang="en-US" altLang="zh-CN" sz="1800" b="1" dirty="0">
                <a:solidFill>
                  <a:srgbClr val="C00000"/>
                </a:solidFill>
                <a:latin typeface="微软雅黑"/>
                <a:ea typeface="微软雅黑"/>
                <a:sym typeface="Times New Roman" panose="02020603050405020304" pitchFamily="18" charset="0"/>
              </a:rPr>
              <a:t>2019</a:t>
            </a:r>
            <a:r>
              <a:rPr lang="zh-CN" altLang="en-US" sz="1800" b="1" dirty="0">
                <a:solidFill>
                  <a:srgbClr val="C00000"/>
                </a:solidFill>
                <a:latin typeface="微软雅黑"/>
                <a:ea typeface="微软雅黑"/>
                <a:sym typeface="Times New Roman" panose="02020603050405020304" pitchFamily="18" charset="0"/>
              </a:rPr>
              <a:t>年秋季新认定困难生”</a:t>
            </a:r>
            <a:r>
              <a:rPr lang="zh-CN" altLang="en-US" sz="1800" b="1" dirty="0">
                <a:solidFill>
                  <a:srgbClr val="000000"/>
                </a:solidFill>
                <a:latin typeface="微软雅黑"/>
                <a:sym typeface="Times New Roman" panose="02020603050405020304" pitchFamily="18" charset="0"/>
              </a:rPr>
              <a:t>选填</a:t>
            </a:r>
            <a:r>
              <a:rPr lang="zh-CN" altLang="en-US" sz="1800" b="1" dirty="0">
                <a:solidFill>
                  <a:srgbClr val="000000"/>
                </a:solidFill>
                <a:latin typeface="微软雅黑"/>
                <a:ea typeface="微软雅黑"/>
                <a:sym typeface="Times New Roman" panose="02020603050405020304" pitchFamily="18" charset="0"/>
              </a:rPr>
              <a:t>为是，其余年级同学选填此项为否。</a:t>
            </a:r>
            <a:endParaRPr lang="en-US" altLang="zh-CN" sz="1800" b="1" dirty="0">
              <a:solidFill>
                <a:srgbClr val="000000"/>
              </a:solidFill>
              <a:latin typeface="微软雅黑"/>
              <a:ea typeface="微软雅黑"/>
              <a:sym typeface="Times New Roman" panose="02020603050405020304" pitchFamily="18" charset="0"/>
            </a:endParaRPr>
          </a:p>
        </p:txBody>
      </p:sp>
      <p:sp>
        <p:nvSpPr>
          <p:cNvPr id="6" name="右箭头 5"/>
          <p:cNvSpPr/>
          <p:nvPr/>
        </p:nvSpPr>
        <p:spPr>
          <a:xfrm>
            <a:off x="5340096" y="3191256"/>
            <a:ext cx="594360" cy="402336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422364A3-7191-41C0-8CD7-88FDD7FB959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88" t="19684" r="26370" b="22138"/>
          <a:stretch/>
        </p:blipFill>
        <p:spPr>
          <a:xfrm>
            <a:off x="983048" y="1985652"/>
            <a:ext cx="4288976" cy="2678870"/>
          </a:xfrm>
          <a:prstGeom prst="rect">
            <a:avLst/>
          </a:prstGeom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9A79550E-9068-404C-87BA-6CBBD2D9210C}"/>
              </a:ext>
            </a:extLst>
          </p:cNvPr>
          <p:cNvSpPr/>
          <p:nvPr/>
        </p:nvSpPr>
        <p:spPr>
          <a:xfrm>
            <a:off x="3870740" y="3898900"/>
            <a:ext cx="1164810" cy="279400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  <p:cxnSp>
        <p:nvCxnSpPr>
          <p:cNvPr id="14" name="直接箭头连接符 13">
            <a:extLst>
              <a:ext uri="{FF2B5EF4-FFF2-40B4-BE49-F238E27FC236}">
                <a16:creationId xmlns:a16="http://schemas.microsoft.com/office/drawing/2014/main" id="{6C6B2388-0BCD-48DC-8A04-3B8F9357537A}"/>
              </a:ext>
            </a:extLst>
          </p:cNvPr>
          <p:cNvCxnSpPr>
            <a:cxnSpLocks/>
          </p:cNvCxnSpPr>
          <p:nvPr/>
        </p:nvCxnSpPr>
        <p:spPr>
          <a:xfrm>
            <a:off x="3431447" y="3336099"/>
            <a:ext cx="439293" cy="514985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图片 18">
            <a:extLst>
              <a:ext uri="{FF2B5EF4-FFF2-40B4-BE49-F238E27FC236}">
                <a16:creationId xmlns:a16="http://schemas.microsoft.com/office/drawing/2014/main" id="{C9C3B65C-C089-44DB-8930-A419D956CD8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71" t="5311" r="28362" b="54415"/>
          <a:stretch/>
        </p:blipFill>
        <p:spPr>
          <a:xfrm>
            <a:off x="6301422" y="2161148"/>
            <a:ext cx="5384801" cy="2396286"/>
          </a:xfrm>
          <a:prstGeom prst="rect">
            <a:avLst/>
          </a:prstGeom>
        </p:spPr>
      </p:pic>
      <p:sp>
        <p:nvSpPr>
          <p:cNvPr id="22" name="矩形 21">
            <a:extLst>
              <a:ext uri="{FF2B5EF4-FFF2-40B4-BE49-F238E27FC236}">
                <a16:creationId xmlns:a16="http://schemas.microsoft.com/office/drawing/2014/main" id="{D0386912-3EFC-4EE6-8CDD-2CB01094DA1C}"/>
              </a:ext>
            </a:extLst>
          </p:cNvPr>
          <p:cNvSpPr/>
          <p:nvPr/>
        </p:nvSpPr>
        <p:spPr>
          <a:xfrm>
            <a:off x="6521501" y="2520460"/>
            <a:ext cx="1164810" cy="279400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 l="2064" r="4349" b="22204"/>
          <a:stretch>
            <a:fillRect/>
          </a:stretch>
        </p:blipFill>
        <p:spPr bwMode="auto">
          <a:xfrm>
            <a:off x="2656114" y="5488669"/>
            <a:ext cx="8432800" cy="1296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00837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矩形 59"/>
          <p:cNvSpPr/>
          <p:nvPr/>
        </p:nvSpPr>
        <p:spPr>
          <a:xfrm>
            <a:off x="1224118" y="309727"/>
            <a:ext cx="3475062" cy="58477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网络申请操作说明</a:t>
            </a:r>
          </a:p>
        </p:txBody>
      </p:sp>
      <p:sp>
        <p:nvSpPr>
          <p:cNvPr id="30" name="文本框 2"/>
          <p:cNvSpPr txBox="1">
            <a:spLocks noChangeArrowheads="1"/>
          </p:cNvSpPr>
          <p:nvPr/>
        </p:nvSpPr>
        <p:spPr bwMode="auto">
          <a:xfrm>
            <a:off x="1812925" y="1276062"/>
            <a:ext cx="8664575" cy="2343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R="0" lvl="0" algn="l" defTabSz="4572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AutoNum type="arabicPeriod" startAt="5"/>
              <a:tabLst/>
              <a:defRPr/>
            </a:pPr>
            <a:r>
              <a:rPr lang="zh-CN" altLang="en-US" sz="1800" b="1" dirty="0">
                <a:solidFill>
                  <a:srgbClr val="000000"/>
                </a:solidFill>
                <a:latin typeface="微软雅黑"/>
                <a:ea typeface="微软雅黑"/>
                <a:sym typeface="Times New Roman" panose="02020603050405020304" pitchFamily="18" charset="0"/>
              </a:rPr>
              <a:t>原在库学生须填写成绩、科研经历、能力建设、人格养成、价值引领等内容，若无某项活动经历，请填写或选择“无“，本部分内容将出现在最终打印表单，请根据实际情况认真填写。</a:t>
            </a:r>
            <a:endParaRPr lang="en-US" altLang="zh-CN" sz="1800" b="1" dirty="0">
              <a:solidFill>
                <a:srgbClr val="000000"/>
              </a:solidFill>
              <a:latin typeface="微软雅黑"/>
              <a:ea typeface="微软雅黑"/>
              <a:sym typeface="Times New Roman" panose="02020603050405020304" pitchFamily="18" charset="0"/>
            </a:endParaRPr>
          </a:p>
          <a:p>
            <a:pPr marR="0" lvl="0" algn="l" defTabSz="4572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AutoNum type="arabicPeriod" startAt="5"/>
              <a:tabLst/>
              <a:defRPr/>
            </a:pPr>
            <a:r>
              <a:rPr lang="zh-CN" altLang="en-US" sz="1800" b="1" dirty="0">
                <a:solidFill>
                  <a:srgbClr val="000000"/>
                </a:solidFill>
                <a:latin typeface="微软雅黑"/>
                <a:ea typeface="微软雅黑"/>
                <a:sym typeface="Times New Roman" panose="02020603050405020304" pitchFamily="18" charset="0"/>
              </a:rPr>
              <a:t>除基本助学金之外，上一年度还获得补充助学金的同学，请在</a:t>
            </a:r>
            <a:r>
              <a:rPr lang="zh-CN" altLang="en-US" sz="1800" b="1" dirty="0">
                <a:solidFill>
                  <a:srgbClr val="C00000"/>
                </a:solidFill>
                <a:latin typeface="微软雅黑"/>
                <a:ea typeface="微软雅黑"/>
                <a:sym typeface="Times New Roman" panose="02020603050405020304" pitchFamily="18" charset="0"/>
              </a:rPr>
              <a:t>“是否获评上一年补充助学金”</a:t>
            </a:r>
            <a:r>
              <a:rPr lang="zh-CN" altLang="en-US" sz="1800" b="1" dirty="0">
                <a:solidFill>
                  <a:srgbClr val="000000"/>
                </a:solidFill>
                <a:latin typeface="微软雅黑"/>
                <a:ea typeface="微软雅黑"/>
                <a:sym typeface="Times New Roman" panose="02020603050405020304" pitchFamily="18" charset="0"/>
              </a:rPr>
              <a:t>选填“是”，并准确选填助学金名称，其他同学选填“否”（不清楚自己获奖情况，可查看学院所发附件：</a:t>
            </a:r>
            <a:r>
              <a:rPr lang="en-US" altLang="zh-CN" sz="1800" b="1" dirty="0">
                <a:solidFill>
                  <a:srgbClr val="000000"/>
                </a:solidFill>
                <a:latin typeface="微软雅黑"/>
                <a:ea typeface="微软雅黑"/>
                <a:sym typeface="Times New Roman" panose="02020603050405020304" pitchFamily="18" charset="0"/>
              </a:rPr>
              <a:t>【2018</a:t>
            </a:r>
            <a:r>
              <a:rPr lang="zh-CN" altLang="en-US" sz="1800" b="1" dirty="0">
                <a:solidFill>
                  <a:srgbClr val="000000"/>
                </a:solidFill>
                <a:latin typeface="微软雅黑"/>
                <a:ea typeface="微软雅黑"/>
                <a:sym typeface="Times New Roman" panose="02020603050405020304" pitchFamily="18" charset="0"/>
              </a:rPr>
              <a:t>年度补充助学金获助学生名单汇总</a:t>
            </a:r>
            <a:r>
              <a:rPr lang="en-US" altLang="zh-CN" sz="1800" b="1" dirty="0">
                <a:solidFill>
                  <a:srgbClr val="000000"/>
                </a:solidFill>
                <a:latin typeface="微软雅黑"/>
                <a:ea typeface="微软雅黑"/>
                <a:sym typeface="Times New Roman" panose="02020603050405020304" pitchFamily="18" charset="0"/>
              </a:rPr>
              <a:t>】</a:t>
            </a:r>
            <a:r>
              <a:rPr lang="zh-CN" altLang="en-US" sz="1800" b="1" dirty="0">
                <a:solidFill>
                  <a:srgbClr val="000000"/>
                </a:solidFill>
                <a:latin typeface="微软雅黑"/>
                <a:ea typeface="微软雅黑"/>
                <a:sym typeface="Times New Roman" panose="02020603050405020304" pitchFamily="18" charset="0"/>
              </a:rPr>
              <a:t>）</a:t>
            </a:r>
            <a:endParaRPr lang="en-US" altLang="zh-CN" sz="1800" b="1" dirty="0">
              <a:solidFill>
                <a:srgbClr val="000000"/>
              </a:solidFill>
              <a:latin typeface="微软雅黑"/>
              <a:ea typeface="微软雅黑"/>
              <a:sym typeface="Times New Roman" panose="02020603050405020304" pitchFamily="18" charset="0"/>
            </a:endParaRPr>
          </a:p>
          <a:p>
            <a:pPr marR="0" lvl="0" algn="l" defTabSz="4572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AutoNum type="arabicPeriod" startAt="5"/>
              <a:tabLst/>
              <a:defRPr/>
            </a:pPr>
            <a:endParaRPr lang="en-US" altLang="zh-CN" sz="1800" b="1" dirty="0">
              <a:solidFill>
                <a:srgbClr val="000000"/>
              </a:solidFill>
              <a:latin typeface="微软雅黑"/>
              <a:ea typeface="微软雅黑"/>
              <a:sym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165893" y="309727"/>
            <a:ext cx="47096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3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 panose="02020603050405020304" pitchFamily="18" charset="0"/>
              </a:rPr>
              <a:t>新入库学生可跳过本页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09750" y="3340847"/>
            <a:ext cx="8572500" cy="20383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48202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矩形 59"/>
          <p:cNvSpPr/>
          <p:nvPr/>
        </p:nvSpPr>
        <p:spPr>
          <a:xfrm>
            <a:off x="1224118" y="309727"/>
            <a:ext cx="3475062" cy="58477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网络申请操作说明</a:t>
            </a:r>
          </a:p>
        </p:txBody>
      </p:sp>
      <p:sp>
        <p:nvSpPr>
          <p:cNvPr id="30" name="文本框 2"/>
          <p:cNvSpPr txBox="1">
            <a:spLocks noChangeArrowheads="1"/>
          </p:cNvSpPr>
          <p:nvPr/>
        </p:nvSpPr>
        <p:spPr bwMode="auto">
          <a:xfrm>
            <a:off x="1812925" y="1276062"/>
            <a:ext cx="8664575" cy="1467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defTabSz="457200" fontAlgn="base">
              <a:spcAft>
                <a:spcPct val="0"/>
              </a:spcAft>
              <a:buNone/>
              <a:defRPr/>
            </a:pPr>
            <a:r>
              <a:rPr lang="en-US" altLang="zh-CN" sz="1800" b="1" dirty="0">
                <a:solidFill>
                  <a:srgbClr val="000000"/>
                </a:solidFill>
                <a:latin typeface="微软雅黑"/>
                <a:sym typeface="Times New Roman" panose="02020603050405020304" pitchFamily="18" charset="0"/>
              </a:rPr>
              <a:t>7. </a:t>
            </a:r>
            <a:r>
              <a:rPr lang="zh-CN" altLang="en-US" sz="1800" b="1" dirty="0">
                <a:solidFill>
                  <a:srgbClr val="000000"/>
                </a:solidFill>
                <a:latin typeface="微软雅黑"/>
                <a:sym typeface="Times New Roman" panose="02020603050405020304" pitchFamily="18" charset="0"/>
              </a:rPr>
              <a:t>上一年度获得补充助学金项目为跟踪续评的同学，若获得本年度跟踪续资格请在</a:t>
            </a:r>
            <a:r>
              <a:rPr lang="zh-CN" altLang="en-US" sz="1800" b="1" dirty="0">
                <a:solidFill>
                  <a:srgbClr val="C00000"/>
                </a:solidFill>
                <a:latin typeface="微软雅黑"/>
                <a:sym typeface="Times New Roman" panose="02020603050405020304" pitchFamily="18" charset="0"/>
              </a:rPr>
              <a:t>“是否续评上一年补充助学金”</a:t>
            </a:r>
            <a:r>
              <a:rPr lang="zh-CN" altLang="en-US" sz="1800" b="1" dirty="0">
                <a:solidFill>
                  <a:srgbClr val="000000"/>
                </a:solidFill>
                <a:latin typeface="微软雅黑"/>
                <a:sym typeface="Times New Roman" panose="02020603050405020304" pitchFamily="18" charset="0"/>
              </a:rPr>
              <a:t>选填“是”，若被取消续评资格或者其他非跟踪续评项目的同学选“否”（不清楚自己是否有跟踪续评资格况，请与相关院系老师核实） 。</a:t>
            </a:r>
            <a:endParaRPr lang="en-US" altLang="zh-CN" sz="1800" b="1" dirty="0">
              <a:solidFill>
                <a:srgbClr val="000000"/>
              </a:solidFill>
              <a:latin typeface="微软雅黑"/>
              <a:ea typeface="微软雅黑"/>
              <a:sym typeface="Times New Roman" panose="02020603050405020304" pitchFamily="18" charset="0"/>
            </a:endParaRPr>
          </a:p>
          <a:p>
            <a:pPr marR="0" lvl="0" algn="l" defTabSz="4572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lang="en-US" altLang="zh-CN" sz="1800" b="1" dirty="0">
              <a:solidFill>
                <a:srgbClr val="000000"/>
              </a:solidFill>
              <a:latin typeface="微软雅黑"/>
              <a:ea typeface="微软雅黑"/>
              <a:sym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165893" y="309727"/>
            <a:ext cx="47096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3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 panose="02020603050405020304" pitchFamily="18" charset="0"/>
              </a:rPr>
              <a:t>新入库学生可跳过本页</a:t>
            </a:r>
          </a:p>
        </p:txBody>
      </p:sp>
      <p:sp>
        <p:nvSpPr>
          <p:cNvPr id="9" name="文本框 2"/>
          <p:cNvSpPr txBox="1">
            <a:spLocks noChangeArrowheads="1"/>
          </p:cNvSpPr>
          <p:nvPr/>
        </p:nvSpPr>
        <p:spPr bwMode="auto">
          <a:xfrm>
            <a:off x="1769894" y="5806454"/>
            <a:ext cx="8664575" cy="840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0" indent="0" defTabSz="457200" fontAlgn="base">
              <a:spcAft>
                <a:spcPct val="0"/>
              </a:spcAft>
              <a:buNone/>
              <a:defRPr/>
            </a:pPr>
            <a:r>
              <a:rPr lang="en-US" altLang="zh-CN" sz="1800" b="1" dirty="0">
                <a:solidFill>
                  <a:srgbClr val="000000"/>
                </a:solidFill>
                <a:latin typeface="微软雅黑"/>
                <a:ea typeface="微软雅黑"/>
                <a:sym typeface="Times New Roman" panose="02020603050405020304" pitchFamily="18" charset="0"/>
              </a:rPr>
              <a:t>8.  </a:t>
            </a:r>
            <a:r>
              <a:rPr lang="zh-CN" altLang="en-US" sz="1800" b="1" dirty="0">
                <a:solidFill>
                  <a:srgbClr val="000000"/>
                </a:solidFill>
                <a:latin typeface="微软雅黑"/>
                <a:sym typeface="Times New Roman" panose="02020603050405020304" pitchFamily="18" charset="0"/>
              </a:rPr>
              <a:t>上一年度还获得其他补充助学金的同学，须按照上年度申请助学金所填写的提升计划如实描述进度情况。如果对上年度提升计划有所遗忘，请自行对提升计划进行填写，并描述进度，对年度成果进行</a:t>
            </a:r>
            <a:r>
              <a:rPr lang="en-US" altLang="zh-CN" sz="1800" b="1" dirty="0">
                <a:solidFill>
                  <a:srgbClr val="000000"/>
                </a:solidFill>
                <a:latin typeface="微软雅黑"/>
                <a:sym typeface="Times New Roman" panose="02020603050405020304" pitchFamily="18" charset="0"/>
              </a:rPr>
              <a:t>200</a:t>
            </a:r>
            <a:r>
              <a:rPr lang="zh-CN" altLang="en-US" sz="1800" b="1" dirty="0">
                <a:solidFill>
                  <a:srgbClr val="000000"/>
                </a:solidFill>
                <a:latin typeface="微软雅黑"/>
                <a:sym typeface="Times New Roman" panose="02020603050405020304" pitchFamily="18" charset="0"/>
              </a:rPr>
              <a:t>字内简述，填写感谢与期望。</a:t>
            </a:r>
            <a:endParaRPr lang="en-US" altLang="zh-CN" sz="1800" b="1" dirty="0">
              <a:solidFill>
                <a:srgbClr val="000000"/>
              </a:solidFill>
              <a:latin typeface="微软雅黑"/>
              <a:ea typeface="微软雅黑"/>
              <a:sym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6768" y="2383781"/>
            <a:ext cx="60769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9A79550E-9068-404C-87BA-6CBBD2D9210C}"/>
              </a:ext>
            </a:extLst>
          </p:cNvPr>
          <p:cNvSpPr/>
          <p:nvPr/>
        </p:nvSpPr>
        <p:spPr>
          <a:xfrm>
            <a:off x="2936836" y="4356857"/>
            <a:ext cx="6271709" cy="1312434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202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矩形 59"/>
          <p:cNvSpPr/>
          <p:nvPr/>
        </p:nvSpPr>
        <p:spPr>
          <a:xfrm>
            <a:off x="1224118" y="309727"/>
            <a:ext cx="3475062" cy="58477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网络申请操作说明</a:t>
            </a:r>
          </a:p>
        </p:txBody>
      </p:sp>
      <p:sp>
        <p:nvSpPr>
          <p:cNvPr id="30" name="文本框 2"/>
          <p:cNvSpPr txBox="1">
            <a:spLocks noChangeArrowheads="1"/>
          </p:cNvSpPr>
          <p:nvPr/>
        </p:nvSpPr>
        <p:spPr bwMode="auto">
          <a:xfrm>
            <a:off x="317408" y="1240501"/>
            <a:ext cx="11788533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defTabSz="457200" fontAlgn="base">
              <a:spcAft>
                <a:spcPct val="0"/>
              </a:spcAft>
              <a:buAutoNum type="arabicPeriod" startAt="8"/>
              <a:defRPr/>
            </a:pPr>
            <a:r>
              <a:rPr lang="zh-CN" altLang="en-US" sz="1800" b="1" dirty="0">
                <a:solidFill>
                  <a:srgbClr val="000000"/>
                </a:solidFill>
                <a:latin typeface="微软雅黑"/>
                <a:sym typeface="Times New Roman" panose="02020603050405020304" pitchFamily="18" charset="0"/>
              </a:rPr>
              <a:t>有意向申请本年度补充助学金的学生，请在</a:t>
            </a:r>
            <a:r>
              <a:rPr lang="zh-CN" altLang="en-US" sz="1800" b="1" dirty="0">
                <a:solidFill>
                  <a:srgbClr val="C00000"/>
                </a:solidFill>
                <a:latin typeface="微软雅黑"/>
                <a:sym typeface="Times New Roman" panose="02020603050405020304" pitchFamily="18" charset="0"/>
              </a:rPr>
              <a:t>“是否申请本年度补充助学金”</a:t>
            </a:r>
            <a:r>
              <a:rPr lang="zh-CN" altLang="en-US" sz="1800" b="1" dirty="0">
                <a:solidFill>
                  <a:srgbClr val="000000"/>
                </a:solidFill>
                <a:latin typeface="微软雅黑"/>
                <a:sym typeface="Times New Roman" panose="02020603050405020304" pitchFamily="18" charset="0"/>
              </a:rPr>
              <a:t>处选填“是”，其他同学选填“否”</a:t>
            </a:r>
            <a:endParaRPr lang="en-US" altLang="zh-CN" sz="1800" b="1" dirty="0">
              <a:solidFill>
                <a:srgbClr val="000000"/>
              </a:solidFill>
              <a:latin typeface="微软雅黑"/>
              <a:ea typeface="微软雅黑"/>
              <a:sym typeface="Times New Roman" panose="02020603050405020304" pitchFamily="18" charset="0"/>
            </a:endParaRPr>
          </a:p>
        </p:txBody>
      </p:sp>
      <p:sp>
        <p:nvSpPr>
          <p:cNvPr id="9" name="文本框 2"/>
          <p:cNvSpPr txBox="1">
            <a:spLocks noChangeArrowheads="1"/>
          </p:cNvSpPr>
          <p:nvPr/>
        </p:nvSpPr>
        <p:spPr bwMode="auto">
          <a:xfrm>
            <a:off x="351594" y="3613892"/>
            <a:ext cx="10800668" cy="1429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defTabSz="457200" fontAlgn="base">
              <a:spcAft>
                <a:spcPct val="0"/>
              </a:spcAft>
              <a:buAutoNum type="arabicPeriod" startAt="9"/>
              <a:defRPr/>
            </a:pPr>
            <a:r>
              <a:rPr lang="zh-CN" altLang="en-US" sz="1800" b="1" dirty="0">
                <a:solidFill>
                  <a:srgbClr val="000000"/>
                </a:solidFill>
                <a:latin typeface="微软雅黑"/>
                <a:sym typeface="Times New Roman" panose="02020603050405020304" pitchFamily="18" charset="0"/>
              </a:rPr>
              <a:t>申请本年度补充助学金的学生，请填写</a:t>
            </a:r>
            <a:r>
              <a:rPr lang="en-US" altLang="zh-CN" sz="1800" b="1" dirty="0">
                <a:solidFill>
                  <a:srgbClr val="000000"/>
                </a:solidFill>
                <a:latin typeface="微软雅黑"/>
                <a:sym typeface="Times New Roman" panose="02020603050405020304" pitchFamily="18" charset="0"/>
              </a:rPr>
              <a:t>200</a:t>
            </a:r>
            <a:r>
              <a:rPr lang="zh-CN" altLang="en-US" sz="1800" b="1" dirty="0">
                <a:solidFill>
                  <a:srgbClr val="000000"/>
                </a:solidFill>
                <a:latin typeface="微软雅黑"/>
                <a:sym typeface="Times New Roman" panose="02020603050405020304" pitchFamily="18" charset="0"/>
              </a:rPr>
              <a:t>字以内申请理由，</a:t>
            </a:r>
            <a:r>
              <a:rPr lang="en-US" altLang="zh-CN" sz="1800" b="1" dirty="0">
                <a:solidFill>
                  <a:srgbClr val="000000"/>
                </a:solidFill>
                <a:latin typeface="微软雅黑"/>
                <a:sym typeface="Times New Roman" panose="02020603050405020304" pitchFamily="18" charset="0"/>
              </a:rPr>
              <a:t>(</a:t>
            </a:r>
            <a:r>
              <a:rPr lang="zh-CN" altLang="en-US" sz="1800" b="1" dirty="0">
                <a:solidFill>
                  <a:srgbClr val="000000"/>
                </a:solidFill>
                <a:latin typeface="微软雅黑"/>
                <a:sym typeface="Times New Roman" panose="02020603050405020304" pitchFamily="18" charset="0"/>
              </a:rPr>
              <a:t>无须填写设奖方抬头，直接填写申请理由正文即可，对应设奖方名称请见最后</a:t>
            </a:r>
            <a:r>
              <a:rPr lang="en-US" altLang="zh-CN" sz="1800" b="1" dirty="0">
                <a:solidFill>
                  <a:srgbClr val="000000"/>
                </a:solidFill>
                <a:latin typeface="微软雅黑"/>
                <a:sym typeface="Times New Roman" panose="02020603050405020304" pitchFamily="18" charset="0"/>
              </a:rPr>
              <a:t>2</a:t>
            </a:r>
            <a:r>
              <a:rPr lang="zh-CN" altLang="en-US" sz="1800" b="1" dirty="0">
                <a:solidFill>
                  <a:srgbClr val="000000"/>
                </a:solidFill>
                <a:latin typeface="微软雅黑"/>
                <a:sym typeface="Times New Roman" panose="02020603050405020304" pitchFamily="18" charset="0"/>
              </a:rPr>
              <a:t>页</a:t>
            </a:r>
            <a:r>
              <a:rPr lang="en-US" altLang="zh-CN" sz="1800" b="1" dirty="0">
                <a:solidFill>
                  <a:srgbClr val="000000"/>
                </a:solidFill>
                <a:latin typeface="微软雅黑"/>
                <a:sym typeface="Times New Roman" panose="02020603050405020304" pitchFamily="18" charset="0"/>
              </a:rPr>
              <a:t>PPT)</a:t>
            </a:r>
          </a:p>
          <a:p>
            <a:pPr lvl="0" defTabSz="457200" fontAlgn="base">
              <a:spcAft>
                <a:spcPct val="0"/>
              </a:spcAft>
              <a:buAutoNum type="arabicPeriod" startAt="9"/>
              <a:defRPr/>
            </a:pPr>
            <a:r>
              <a:rPr lang="zh-CN" altLang="en-US" sz="1800" b="1" dirty="0">
                <a:solidFill>
                  <a:srgbClr val="000000"/>
                </a:solidFill>
                <a:latin typeface="微软雅黑"/>
                <a:sym typeface="Times New Roman" panose="02020603050405020304" pitchFamily="18" charset="0"/>
              </a:rPr>
              <a:t>  申请本年度补充助学金的学生，需按照表单要求认真填写提升计划。</a:t>
            </a:r>
            <a:endParaRPr lang="en-US" altLang="zh-CN" sz="1800" b="1" dirty="0">
              <a:solidFill>
                <a:srgbClr val="000000"/>
              </a:solidFill>
              <a:latin typeface="微软雅黑"/>
              <a:sym typeface="Times New Roman" panose="02020603050405020304" pitchFamily="18" charset="0"/>
            </a:endParaRPr>
          </a:p>
          <a:p>
            <a:pPr lvl="0" defTabSz="457200" fontAlgn="base">
              <a:spcAft>
                <a:spcPct val="0"/>
              </a:spcAft>
              <a:buAutoNum type="arabicPeriod" startAt="9"/>
              <a:defRPr/>
            </a:pPr>
            <a:r>
              <a:rPr lang="zh-CN" alt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微软雅黑"/>
                <a:ea typeface="微软雅黑"/>
                <a:sym typeface="Times New Roman" panose="02020603050405020304" pitchFamily="18" charset="0"/>
              </a:rPr>
              <a:t>  所有同学提交前，务必按照各学院通知，输入正确名字选择你的思政教师。</a:t>
            </a:r>
            <a:endParaRPr lang="en-US" altLang="zh-CN" sz="2400" b="1" dirty="0">
              <a:solidFill>
                <a:srgbClr val="C00000"/>
              </a:solidFill>
              <a:highlight>
                <a:srgbClr val="FFFF00"/>
              </a:highlight>
              <a:latin typeface="微软雅黑"/>
              <a:ea typeface="微软雅黑"/>
              <a:sym typeface="Times New Roman" panose="0202060305040502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2329" y="1820557"/>
            <a:ext cx="8505825" cy="1485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矩形 7"/>
          <p:cNvSpPr/>
          <p:nvPr/>
        </p:nvSpPr>
        <p:spPr>
          <a:xfrm>
            <a:off x="5165893" y="309727"/>
            <a:ext cx="47096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3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 panose="02020603050405020304" pitchFamily="18" charset="0"/>
              </a:rPr>
              <a:t>全体同学请查看以下步骤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90712" y="5043001"/>
            <a:ext cx="8458200" cy="1314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09525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"/>
          <p:cNvSpPr txBox="1">
            <a:spLocks noChangeArrowheads="1"/>
          </p:cNvSpPr>
          <p:nvPr/>
        </p:nvSpPr>
        <p:spPr bwMode="auto">
          <a:xfrm>
            <a:off x="1812925" y="1276058"/>
            <a:ext cx="866457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1800" b="1" dirty="0">
                <a:solidFill>
                  <a:srgbClr val="000000"/>
                </a:solidFill>
                <a:latin typeface="微软雅黑"/>
                <a:ea typeface="微软雅黑"/>
                <a:sym typeface="Times New Roman" panose="02020603050405020304" pitchFamily="18" charset="0"/>
              </a:rPr>
              <a:t>12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/>
                <a:ea typeface="微软雅黑"/>
                <a:cs typeface="+mn-cs"/>
                <a:sym typeface="Times New Roman" panose="02020603050405020304" pitchFamily="18" charset="0"/>
              </a:rPr>
              <a:t>.  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/>
                <a:ea typeface="微软雅黑"/>
                <a:cs typeface="+mn-cs"/>
                <a:sym typeface="Times New Roman" panose="02020603050405020304" pitchFamily="18" charset="0"/>
              </a:rPr>
              <a:t>请如实填写项目后点击“提交”</a:t>
            </a:r>
            <a:endParaRPr kumimoji="0" lang="zh-CN" altLang="zh-CN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/>
              <a:ea typeface="微软雅黑"/>
              <a:cs typeface="+mn-cs"/>
              <a:sym typeface="Times New Roman" panose="02020603050405020304" pitchFamily="18" charset="0"/>
            </a:endParaRPr>
          </a:p>
        </p:txBody>
      </p:sp>
      <p:pic>
        <p:nvPicPr>
          <p:cNvPr id="10" name="图片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941" y="1698166"/>
            <a:ext cx="2601913" cy="9636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812925" y="4059934"/>
            <a:ext cx="7713663" cy="1456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1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 panose="02020603050405020304" pitchFamily="18" charset="0"/>
              </a:rPr>
              <a:t>13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.</a:t>
            </a:r>
            <a:r>
              <a:rPr kumimoji="0" lang="zh-CN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表单提交后，可登录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Times New Roman" panose="02020603050405020304" pitchFamily="18" charset="0"/>
            </a:endParaRPr>
          </a:p>
          <a:p>
            <a:pPr lvl="0" defTabSz="457200" fontAlgn="base">
              <a:lnSpc>
                <a:spcPct val="100000"/>
              </a:lnSpc>
              <a:spcAft>
                <a:spcPct val="0"/>
              </a:spcAft>
              <a:buNone/>
              <a:defRPr/>
            </a:pPr>
            <a:r>
              <a:rPr lang="en-US" altLang="zh-CN" sz="1800" b="1" i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 panose="02020603050405020304" pitchFamily="18" charset="0"/>
              </a:rPr>
              <a:t>https://ssc.sjtu.edu.cn/f/93e2cc10/result</a:t>
            </a:r>
            <a:endParaRPr kumimoji="0" lang="zh-CN" altLang="zh-CN" sz="1800" b="1" i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Times New Roman" panose="02020603050405020304" pitchFamily="18" charset="0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可在左侧菜单“我的申请”下“流程中”查看办理进度，</a:t>
            </a:r>
            <a:r>
              <a:rPr lang="zh-CN" altLang="en-US" sz="1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 panose="02020603050405020304" pitchFamily="18" charset="0"/>
              </a:rPr>
              <a:t>“草稿”</a:t>
            </a:r>
            <a:r>
              <a:rPr kumimoji="0" lang="zh-CN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中查看填写之前暂存的表单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Times New Roman" panose="02020603050405020304" pitchFamily="18" charset="0"/>
            </a:endParaRPr>
          </a:p>
        </p:txBody>
      </p:sp>
      <p:pic>
        <p:nvPicPr>
          <p:cNvPr id="12" name="图片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04"/>
          <a:stretch/>
        </p:blipFill>
        <p:spPr bwMode="auto">
          <a:xfrm>
            <a:off x="8115874" y="1420426"/>
            <a:ext cx="1670152" cy="3143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矩形 6"/>
          <p:cNvSpPr/>
          <p:nvPr/>
        </p:nvSpPr>
        <p:spPr>
          <a:xfrm>
            <a:off x="1224118" y="309727"/>
            <a:ext cx="3475062" cy="58477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网络申请操作说明</a:t>
            </a:r>
          </a:p>
        </p:txBody>
      </p:sp>
      <p:sp>
        <p:nvSpPr>
          <p:cNvPr id="8" name="矩形 7"/>
          <p:cNvSpPr/>
          <p:nvPr/>
        </p:nvSpPr>
        <p:spPr>
          <a:xfrm>
            <a:off x="5165893" y="309727"/>
            <a:ext cx="47096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3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 panose="02020603050405020304" pitchFamily="18" charset="0"/>
              </a:rPr>
              <a:t>全体同学请查看以下步骤</a:t>
            </a:r>
          </a:p>
        </p:txBody>
      </p:sp>
    </p:spTree>
    <p:extLst>
      <p:ext uri="{BB962C8B-B14F-4D97-AF65-F5344CB8AC3E}">
        <p14:creationId xmlns:p14="http://schemas.microsoft.com/office/powerpoint/2010/main" val="3461031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"/>
          <p:cNvSpPr txBox="1">
            <a:spLocks noChangeArrowheads="1"/>
          </p:cNvSpPr>
          <p:nvPr/>
        </p:nvSpPr>
        <p:spPr bwMode="auto">
          <a:xfrm>
            <a:off x="1812925" y="1276048"/>
            <a:ext cx="86645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1800" b="1" dirty="0">
                <a:solidFill>
                  <a:srgbClr val="000000"/>
                </a:solidFill>
                <a:latin typeface="微软雅黑"/>
                <a:ea typeface="微软雅黑"/>
                <a:sym typeface="Times New Roman" panose="02020603050405020304" pitchFamily="18" charset="0"/>
              </a:rPr>
              <a:t>14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/>
                <a:ea typeface="微软雅黑"/>
                <a:cs typeface="+mn-cs"/>
                <a:sym typeface="Times New Roman" panose="02020603050405020304" pitchFamily="18" charset="0"/>
              </a:rPr>
              <a:t>. 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需要导出某条申请时，请点击该条申请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812925" y="3456318"/>
            <a:ext cx="77136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1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 panose="02020603050405020304" pitchFamily="18" charset="0"/>
              </a:rPr>
              <a:t>15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. 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可以看到下面三个按钮，点击“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…”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Times New Roman" panose="02020603050405020304" pitchFamily="18" charset="0"/>
            </a:endParaRPr>
          </a:p>
        </p:txBody>
      </p:sp>
      <p:pic>
        <p:nvPicPr>
          <p:cNvPr id="14" name="图片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35" t="12311"/>
          <a:stretch>
            <a:fillRect/>
          </a:stretch>
        </p:blipFill>
        <p:spPr bwMode="auto">
          <a:xfrm>
            <a:off x="3762747" y="3825650"/>
            <a:ext cx="4084637" cy="26146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直接箭头连接符 18"/>
          <p:cNvCxnSpPr>
            <a:cxnSpLocks noChangeShapeType="1"/>
          </p:cNvCxnSpPr>
          <p:nvPr/>
        </p:nvCxnSpPr>
        <p:spPr bwMode="auto">
          <a:xfrm rot="9000000" flipV="1">
            <a:off x="6755723" y="5954309"/>
            <a:ext cx="669925" cy="211138"/>
          </a:xfrm>
          <a:prstGeom prst="straightConnector1">
            <a:avLst/>
          </a:prstGeom>
          <a:noFill/>
          <a:ln w="7620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矩形 9"/>
          <p:cNvSpPr/>
          <p:nvPr/>
        </p:nvSpPr>
        <p:spPr>
          <a:xfrm>
            <a:off x="1224118" y="309727"/>
            <a:ext cx="3475062" cy="58477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网络申请操作说明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46707" y="1698212"/>
            <a:ext cx="8729681" cy="1590408"/>
          </a:xfrm>
          <a:prstGeom prst="rect">
            <a:avLst/>
          </a:prstGeom>
        </p:spPr>
      </p:pic>
      <p:cxnSp>
        <p:nvCxnSpPr>
          <p:cNvPr id="13" name="直接箭头连接符 18"/>
          <p:cNvCxnSpPr>
            <a:cxnSpLocks noChangeShapeType="1"/>
          </p:cNvCxnSpPr>
          <p:nvPr/>
        </p:nvCxnSpPr>
        <p:spPr bwMode="auto">
          <a:xfrm rot="13500000" flipV="1">
            <a:off x="8095167" y="3125175"/>
            <a:ext cx="669925" cy="211138"/>
          </a:xfrm>
          <a:prstGeom prst="straightConnector1">
            <a:avLst/>
          </a:prstGeom>
          <a:noFill/>
          <a:ln w="7620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矩形 11"/>
          <p:cNvSpPr/>
          <p:nvPr/>
        </p:nvSpPr>
        <p:spPr>
          <a:xfrm>
            <a:off x="5165893" y="309727"/>
            <a:ext cx="47096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3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 panose="02020603050405020304" pitchFamily="18" charset="0"/>
              </a:rPr>
              <a:t>全体同学请查看以下步骤</a:t>
            </a:r>
          </a:p>
        </p:txBody>
      </p:sp>
    </p:spTree>
    <p:extLst>
      <p:ext uri="{BB962C8B-B14F-4D97-AF65-F5344CB8AC3E}">
        <p14:creationId xmlns:p14="http://schemas.microsoft.com/office/powerpoint/2010/main" val="3648224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84EF8825-2E06-4C7B-9DF7-45B22E51DB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551" y="1536885"/>
            <a:ext cx="3097100" cy="2975644"/>
          </a:xfrm>
          <a:prstGeom prst="rect">
            <a:avLst/>
          </a:prstGeom>
        </p:spPr>
      </p:pic>
      <p:sp>
        <p:nvSpPr>
          <p:cNvPr id="30" name="文本框 2"/>
          <p:cNvSpPr txBox="1">
            <a:spLocks noChangeArrowheads="1"/>
          </p:cNvSpPr>
          <p:nvPr/>
        </p:nvSpPr>
        <p:spPr bwMode="auto">
          <a:xfrm>
            <a:off x="1960241" y="1149336"/>
            <a:ext cx="86645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1800" b="1" dirty="0">
                <a:solidFill>
                  <a:srgbClr val="000000"/>
                </a:solidFill>
                <a:latin typeface="微软雅黑"/>
                <a:ea typeface="微软雅黑"/>
                <a:sym typeface="Times New Roman" panose="02020603050405020304" pitchFamily="18" charset="0"/>
              </a:rPr>
              <a:t>16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/>
                <a:ea typeface="微软雅黑"/>
                <a:cs typeface="+mn-cs"/>
                <a:sym typeface="Times New Roman" panose="02020603050405020304" pitchFamily="18" charset="0"/>
              </a:rPr>
              <a:t>. 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/>
                <a:ea typeface="微软雅黑"/>
                <a:cs typeface="+mn-cs"/>
                <a:sym typeface="Times New Roman" panose="02020603050405020304" pitchFamily="18" charset="0"/>
              </a:rPr>
              <a:t>点击“打印”，即可打印。注：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/>
              <a:ea typeface="微软雅黑"/>
              <a:cs typeface="+mn-cs"/>
              <a:sym typeface="Times New Roman" panose="02020603050405020304" pitchFamily="18" charset="0"/>
            </a:endParaRPr>
          </a:p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1800" b="1" dirty="0">
                <a:solidFill>
                  <a:srgbClr val="000000"/>
                </a:solidFill>
                <a:latin typeface="微软雅黑"/>
                <a:ea typeface="微软雅黑"/>
                <a:sym typeface="Times New Roman" panose="02020603050405020304" pitchFamily="18" charset="0"/>
              </a:rPr>
              <a:t>	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/>
              <a:ea typeface="微软雅黑"/>
              <a:cs typeface="+mn-cs"/>
              <a:sym typeface="Times New Roman" panose="02020603050405020304" pitchFamily="18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788318" y="4747144"/>
            <a:ext cx="8713788" cy="186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1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 panose="02020603050405020304" pitchFamily="18" charset="0"/>
              </a:rPr>
              <a:t>17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. 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打印申请表后，请交至学院老师盖章确认后交至院系。其他操作请等待院系通知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Times New Roman" panose="02020603050405020304" pitchFamily="18" charset="0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Times New Roman" panose="02020603050405020304" pitchFamily="18" charset="0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effectLst/>
                <a:highlight>
                  <a:srgbClr val="FFFF00"/>
                </a:highligh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注：续评</a:t>
            </a: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effectLst/>
                <a:highlight>
                  <a:srgbClr val="FFFF00"/>
                </a:highligh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表中除基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effectLst/>
                <a:highlight>
                  <a:srgbClr val="FFFF00"/>
                </a:highligh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本</a:t>
            </a: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effectLst/>
                <a:highlight>
                  <a:srgbClr val="FFFF00"/>
                </a:highligh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信息外其他信息需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effectLst/>
                <a:highlight>
                  <a:srgbClr val="FFFF00"/>
                </a:highligh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要同学们手填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effectLst/>
              <a:highlight>
                <a:srgbClr val="FFFF00"/>
              </a:highligh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Times New Roman" panose="02020603050405020304" pitchFamily="18" charset="0"/>
            </a:endParaRPr>
          </a:p>
          <a:p>
            <a:pPr defTabSz="457200" fontAlgn="base">
              <a:lnSpc>
                <a:spcPct val="100000"/>
              </a:lnSpc>
              <a:spcAft>
                <a:spcPct val="0"/>
              </a:spcAft>
              <a:buNone/>
              <a:defRPr/>
            </a:pPr>
            <a:r>
              <a:rPr lang="en-US" altLang="zh-CN" sz="1800" b="1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Times New Roman" panose="02020603050405020304" pitchFamily="18" charset="0"/>
              </a:rPr>
              <a:t>      </a:t>
            </a:r>
            <a:r>
              <a:rPr lang="zh-CN" altLang="en-US" sz="1800" b="1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Times New Roman" panose="02020603050405020304" pitchFamily="18" charset="0"/>
              </a:rPr>
              <a:t>有任何问题可以联系电话：手机</a:t>
            </a:r>
            <a:r>
              <a:rPr lang="en-US" altLang="zh-CN" sz="1800" b="1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Times New Roman" panose="02020603050405020304" pitchFamily="18" charset="0"/>
              </a:rPr>
              <a:t>18818270988/</a:t>
            </a:r>
            <a:r>
              <a:rPr lang="zh-CN" altLang="en-US" sz="1800" b="1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Times New Roman" panose="02020603050405020304" pitchFamily="18" charset="0"/>
              </a:rPr>
              <a:t>座机</a:t>
            </a:r>
            <a:r>
              <a:rPr lang="en-US" altLang="zh-CN" sz="1800" b="1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Times New Roman" panose="02020603050405020304" pitchFamily="18" charset="0"/>
              </a:rPr>
              <a:t>54746014</a:t>
            </a:r>
            <a:r>
              <a:rPr lang="zh-CN" altLang="en-US" sz="1800" b="1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Times New Roman" panose="02020603050405020304" pitchFamily="18" charset="0"/>
              </a:rPr>
              <a:t>；或发邮件至：</a:t>
            </a:r>
            <a:r>
              <a:rPr lang="en-US" altLang="zh-CN" sz="1800" b="1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Times New Roman" panose="02020603050405020304" pitchFamily="18" charset="0"/>
              </a:rPr>
              <a:t>zhuxuebu@sjtu.edu.cn</a:t>
            </a:r>
          </a:p>
        </p:txBody>
      </p:sp>
      <p:sp>
        <p:nvSpPr>
          <p:cNvPr id="7" name="矩形 6"/>
          <p:cNvSpPr/>
          <p:nvPr/>
        </p:nvSpPr>
        <p:spPr>
          <a:xfrm>
            <a:off x="1224118" y="309727"/>
            <a:ext cx="3475062" cy="58477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rPr>
              <a:t>网络申请操作说明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DCD798D-2467-4EE3-98C4-9F9A708479E4}"/>
              </a:ext>
            </a:extLst>
          </p:cNvPr>
          <p:cNvSpPr txBox="1"/>
          <p:nvPr/>
        </p:nvSpPr>
        <p:spPr>
          <a:xfrm>
            <a:off x="8732367" y="2588310"/>
            <a:ext cx="3459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  <a:highlight>
                  <a:srgbClr val="FFFF00"/>
                </a:highlight>
              </a:rPr>
              <a:t>同时获</a:t>
            </a:r>
            <a:r>
              <a:rPr lang="en-US" altLang="zh-CN" b="1" dirty="0">
                <a:solidFill>
                  <a:srgbClr val="C00000"/>
                </a:solidFill>
                <a:highlight>
                  <a:srgbClr val="FFFF00"/>
                </a:highlight>
              </a:rPr>
              <a:t>2018</a:t>
            </a:r>
            <a:r>
              <a:rPr lang="zh-CN" altLang="en-US" b="1" dirty="0">
                <a:solidFill>
                  <a:srgbClr val="C00000"/>
                </a:solidFill>
                <a:highlight>
                  <a:srgbClr val="FFFF00"/>
                </a:highlight>
              </a:rPr>
              <a:t>年度基本助学金</a:t>
            </a:r>
            <a:r>
              <a:rPr lang="en-US" altLang="zh-CN" b="1" dirty="0">
                <a:solidFill>
                  <a:srgbClr val="C00000"/>
                </a:solidFill>
                <a:highlight>
                  <a:srgbClr val="FFFF00"/>
                </a:highlight>
              </a:rPr>
              <a:t>&amp;</a:t>
            </a:r>
            <a:r>
              <a:rPr lang="zh-CN" altLang="en-US" b="1" dirty="0">
                <a:solidFill>
                  <a:srgbClr val="C00000"/>
                </a:solidFill>
                <a:highlight>
                  <a:srgbClr val="FFFF00"/>
                </a:highlight>
              </a:rPr>
              <a:t>上一年补充助学金学生打印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24074E4F-6EE0-4F5C-B765-0EDAA8F3E523}"/>
              </a:ext>
            </a:extLst>
          </p:cNvPr>
          <p:cNvSpPr txBox="1"/>
          <p:nvPr/>
        </p:nvSpPr>
        <p:spPr>
          <a:xfrm>
            <a:off x="40639" y="3106897"/>
            <a:ext cx="3929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  <a:highlight>
                  <a:srgbClr val="FFFF00"/>
                </a:highlight>
              </a:rPr>
              <a:t>仅获得</a:t>
            </a:r>
            <a:r>
              <a:rPr lang="en-US" altLang="zh-CN" b="1" dirty="0">
                <a:solidFill>
                  <a:srgbClr val="C00000"/>
                </a:solidFill>
                <a:highlight>
                  <a:srgbClr val="FFFF00"/>
                </a:highlight>
              </a:rPr>
              <a:t>2018</a:t>
            </a:r>
            <a:r>
              <a:rPr lang="zh-CN" altLang="en-US" b="1" dirty="0">
                <a:solidFill>
                  <a:srgbClr val="C00000"/>
                </a:solidFill>
                <a:highlight>
                  <a:srgbClr val="FFFF00"/>
                </a:highlight>
              </a:rPr>
              <a:t>年度基本助学金学生打印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2C226E19-61F6-4E39-8754-F9090558B223}"/>
              </a:ext>
            </a:extLst>
          </p:cNvPr>
          <p:cNvSpPr txBox="1"/>
          <p:nvPr/>
        </p:nvSpPr>
        <p:spPr>
          <a:xfrm>
            <a:off x="8803741" y="3633054"/>
            <a:ext cx="3416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  <a:highlight>
                  <a:srgbClr val="FFFF00"/>
                </a:highlight>
              </a:rPr>
              <a:t>申请本年度补充助学金学生打印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C005C4C5-DF7C-4EAC-9943-7631DF8553DE}"/>
              </a:ext>
            </a:extLst>
          </p:cNvPr>
          <p:cNvSpPr txBox="1"/>
          <p:nvPr/>
        </p:nvSpPr>
        <p:spPr>
          <a:xfrm>
            <a:off x="1315602" y="4042345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  <a:highlight>
                  <a:srgbClr val="FFFF00"/>
                </a:highlight>
              </a:rPr>
              <a:t>补充助学金跟踪续评学生打印</a:t>
            </a:r>
          </a:p>
        </p:txBody>
      </p:sp>
      <p:cxnSp>
        <p:nvCxnSpPr>
          <p:cNvPr id="14" name="直接箭头连接符 13">
            <a:extLst>
              <a:ext uri="{FF2B5EF4-FFF2-40B4-BE49-F238E27FC236}">
                <a16:creationId xmlns:a16="http://schemas.microsoft.com/office/drawing/2014/main" id="{8E6E01F5-9BEC-4BF5-85CD-61E57AFF9160}"/>
              </a:ext>
            </a:extLst>
          </p:cNvPr>
          <p:cNvCxnSpPr>
            <a:cxnSpLocks/>
          </p:cNvCxnSpPr>
          <p:nvPr/>
        </p:nvCxnSpPr>
        <p:spPr>
          <a:xfrm>
            <a:off x="3808602" y="3304724"/>
            <a:ext cx="1109835" cy="0"/>
          </a:xfrm>
          <a:prstGeom prst="straightConnector1">
            <a:avLst/>
          </a:prstGeom>
          <a:ln w="539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8B2AFBDD-BE89-4BE4-BFEA-58A69B7DFA84}"/>
              </a:ext>
            </a:extLst>
          </p:cNvPr>
          <p:cNvCxnSpPr/>
          <p:nvPr/>
        </p:nvCxnSpPr>
        <p:spPr>
          <a:xfrm>
            <a:off x="4347396" y="4210801"/>
            <a:ext cx="703568" cy="0"/>
          </a:xfrm>
          <a:prstGeom prst="straightConnector1">
            <a:avLst/>
          </a:prstGeom>
          <a:ln w="539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679099BE-BFEA-4A8A-8836-73DA41ABEFE8}"/>
              </a:ext>
            </a:extLst>
          </p:cNvPr>
          <p:cNvCxnSpPr>
            <a:cxnSpLocks/>
          </p:cNvCxnSpPr>
          <p:nvPr/>
        </p:nvCxnSpPr>
        <p:spPr>
          <a:xfrm flipH="1">
            <a:off x="6443927" y="2922233"/>
            <a:ext cx="2378422" cy="0"/>
          </a:xfrm>
          <a:prstGeom prst="straightConnector1">
            <a:avLst/>
          </a:prstGeom>
          <a:ln w="539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DAB706BD-416A-4BE3-B657-C02D11D24EA3}"/>
              </a:ext>
            </a:extLst>
          </p:cNvPr>
          <p:cNvCxnSpPr>
            <a:cxnSpLocks/>
          </p:cNvCxnSpPr>
          <p:nvPr/>
        </p:nvCxnSpPr>
        <p:spPr>
          <a:xfrm flipH="1">
            <a:off x="6571869" y="3790378"/>
            <a:ext cx="2332849" cy="0"/>
          </a:xfrm>
          <a:prstGeom prst="straightConnector1">
            <a:avLst/>
          </a:prstGeom>
          <a:ln w="539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>
            <a:extLst>
              <a:ext uri="{FF2B5EF4-FFF2-40B4-BE49-F238E27FC236}">
                <a16:creationId xmlns:a16="http://schemas.microsoft.com/office/drawing/2014/main" id="{ACA3FCFB-578E-4B47-8C03-7D65D044AE6F}"/>
              </a:ext>
            </a:extLst>
          </p:cNvPr>
          <p:cNvSpPr/>
          <p:nvPr/>
        </p:nvSpPr>
        <p:spPr>
          <a:xfrm>
            <a:off x="4918437" y="2667699"/>
            <a:ext cx="1863205" cy="1743978"/>
          </a:xfrm>
          <a:prstGeom prst="rect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648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内容">
  <a:themeElements>
    <a:clrScheme name="vi">
      <a:dk1>
        <a:srgbClr val="000000"/>
      </a:dk1>
      <a:lt1>
        <a:srgbClr val="FFFFFF"/>
      </a:lt1>
      <a:dk2>
        <a:srgbClr val="BD9F68"/>
      </a:dk2>
      <a:lt2>
        <a:srgbClr val="B5B5B6"/>
      </a:lt2>
      <a:accent1>
        <a:srgbClr val="C8161E"/>
      </a:accent1>
      <a:accent2>
        <a:srgbClr val="F08300"/>
      </a:accent2>
      <a:accent3>
        <a:srgbClr val="FDD000"/>
      </a:accent3>
      <a:accent4>
        <a:srgbClr val="338D27"/>
      </a:accent4>
      <a:accent5>
        <a:srgbClr val="0086D1"/>
      </a:accent5>
      <a:accent6>
        <a:srgbClr val="004098"/>
      </a:accent6>
      <a:hlink>
        <a:srgbClr val="B5B5B6"/>
      </a:hlink>
      <a:folHlink>
        <a:srgbClr val="BD9F68"/>
      </a:folHlink>
    </a:clrScheme>
    <a:fontScheme name="自定义 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</TotalTime>
  <Words>1639</Words>
  <Application>Microsoft Office PowerPoint</Application>
  <PresentationFormat>宽屏</PresentationFormat>
  <Paragraphs>191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18" baseType="lpstr">
      <vt:lpstr>DengXian</vt:lpstr>
      <vt:lpstr>DengXian</vt:lpstr>
      <vt:lpstr>等线 Light</vt:lpstr>
      <vt:lpstr>微软雅黑</vt:lpstr>
      <vt:lpstr>Arial</vt:lpstr>
      <vt:lpstr>Office 主题​​</vt:lpstr>
      <vt:lpstr>3_内容</vt:lpstr>
      <vt:lpstr>学生须知：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学生须知：</dc:title>
  <dc:creator>胡 长俊</dc:creator>
  <cp:lastModifiedBy>林 津津</cp:lastModifiedBy>
  <cp:revision>231</cp:revision>
  <cp:lastPrinted>2019-11-25T03:01:21Z</cp:lastPrinted>
  <dcterms:created xsi:type="dcterms:W3CDTF">2019-11-19T12:37:10Z</dcterms:created>
  <dcterms:modified xsi:type="dcterms:W3CDTF">2019-11-25T09:58:49Z</dcterms:modified>
</cp:coreProperties>
</file>