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2"/>
  </p:notesMasterIdLst>
  <p:handoutMasterIdLst>
    <p:handoutMasterId r:id="rId13"/>
  </p:handoutMasterIdLst>
  <p:sldIdLst>
    <p:sldId id="2521" r:id="rId2"/>
    <p:sldId id="2749" r:id="rId3"/>
    <p:sldId id="2715" r:id="rId4"/>
    <p:sldId id="2738" r:id="rId5"/>
    <p:sldId id="2742" r:id="rId6"/>
    <p:sldId id="2743" r:id="rId7"/>
    <p:sldId id="2727" r:id="rId8"/>
    <p:sldId id="2744" r:id="rId9"/>
    <p:sldId id="2694" r:id="rId10"/>
    <p:sldId id="2671" r:id="rId11"/>
  </p:sldIdLst>
  <p:sldSz cx="9144000" cy="6858000" type="screen4x3"/>
  <p:notesSz cx="6834188" cy="99790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2">
          <p15:clr>
            <a:srgbClr val="A4A3A4"/>
          </p15:clr>
        </p15:guide>
        <p15:guide id="2" pos="215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9204"/>
    <a:srgbClr val="FFCCFF"/>
    <a:srgbClr val="FF6699"/>
    <a:srgbClr val="6699FF"/>
    <a:srgbClr val="996633"/>
    <a:srgbClr val="0099FF"/>
    <a:srgbClr val="9933FF"/>
    <a:srgbClr val="FFCCCC"/>
    <a:srgbClr val="CCFFFF"/>
    <a:srgbClr val="891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8" autoAdjust="0"/>
    <p:restoredTop sz="94039" autoAdjust="0"/>
  </p:normalViewPr>
  <p:slideViewPr>
    <p:cSldViewPr snapToObjects="1">
      <p:cViewPr varScale="1">
        <p:scale>
          <a:sx n="107" d="100"/>
          <a:sy n="107" d="100"/>
        </p:scale>
        <p:origin x="15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3" d="100"/>
          <a:sy n="73" d="100"/>
        </p:scale>
        <p:origin x="-96" y="-90"/>
      </p:cViewPr>
      <p:guideLst>
        <p:guide orient="horz" pos="3142"/>
        <p:guide pos="21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913" y="0"/>
            <a:ext cx="29606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7375"/>
            <a:ext cx="29606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913" y="9477375"/>
            <a:ext cx="29606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294A0E3-A511-4E0F-8A8F-F6B187D73B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76936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1913" y="0"/>
            <a:ext cx="29606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7713"/>
            <a:ext cx="4989512" cy="3741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25" y="4738688"/>
            <a:ext cx="5468938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77375"/>
            <a:ext cx="29606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1913" y="9477375"/>
            <a:ext cx="29606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24B8792-1999-40B7-8A72-040B5B3E52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91671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40"/>
          <p:cNvSpPr>
            <a:spLocks noChangeShapeType="1"/>
          </p:cNvSpPr>
          <p:nvPr userDrawn="1"/>
        </p:nvSpPr>
        <p:spPr bwMode="auto">
          <a:xfrm flipV="1">
            <a:off x="611663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Line 41"/>
          <p:cNvSpPr>
            <a:spLocks noChangeShapeType="1"/>
          </p:cNvSpPr>
          <p:nvPr userDrawn="1"/>
        </p:nvSpPr>
        <p:spPr bwMode="auto">
          <a:xfrm flipV="1">
            <a:off x="687228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Line 42"/>
          <p:cNvSpPr>
            <a:spLocks noChangeShapeType="1"/>
          </p:cNvSpPr>
          <p:nvPr userDrawn="1"/>
        </p:nvSpPr>
        <p:spPr bwMode="auto">
          <a:xfrm flipV="1">
            <a:off x="7631113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Line 43"/>
          <p:cNvSpPr>
            <a:spLocks noChangeShapeType="1"/>
          </p:cNvSpPr>
          <p:nvPr userDrawn="1"/>
        </p:nvSpPr>
        <p:spPr bwMode="auto">
          <a:xfrm flipV="1">
            <a:off x="8385175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 smtClean="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7" y="116632"/>
            <a:ext cx="8243887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红色系校徽标准版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79512" y="260648"/>
            <a:ext cx="720080" cy="720080"/>
          </a:xfrm>
          <a:prstGeom prst="rect">
            <a:avLst/>
          </a:prstGeom>
        </p:spPr>
      </p:pic>
      <p:pic>
        <p:nvPicPr>
          <p:cNvPr id="15" name="图片 11"/>
          <p:cNvPicPr>
            <a:picLocks noChangeAspect="1" noChangeArrowheads="1"/>
          </p:cNvPicPr>
          <p:nvPr userDrawn="1"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7" y="1301751"/>
            <a:ext cx="5032375" cy="5024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179392"/>
            <a:ext cx="2286000" cy="61547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179392"/>
            <a:ext cx="6705600" cy="61547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 </a:t>
            </a:r>
            <a:r>
              <a:rPr lang="en-US" altLang="zh-CN" noProof="0"/>
              <a:t>SmartArt </a:t>
            </a:r>
            <a:r>
              <a:rPr lang="zh-CN" altLang="en-US" noProof="0"/>
              <a:t>图形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125539"/>
            <a:ext cx="8229600" cy="24558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3" y="3733801"/>
            <a:ext cx="8229600" cy="24574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位申请操作指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图片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179391"/>
            <a:ext cx="9144000" cy="688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9"/>
            <a:ext cx="8229600" cy="5065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endParaRPr lang="zh-CN" altLang="en-US"/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>
            <a:off x="573092" y="941388"/>
            <a:ext cx="6478587" cy="0"/>
          </a:xfrm>
          <a:prstGeom prst="line">
            <a:avLst/>
          </a:prstGeom>
          <a:noFill/>
          <a:ln w="15875" cmpd="thinThick">
            <a:solidFill>
              <a:srgbClr val="8F1120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+mj-lt"/>
          <a:ea typeface="黑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charset="0"/>
          <a:ea typeface="华文新魏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charset="0"/>
          <a:ea typeface="华文新魏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charset="0"/>
          <a:ea typeface="华文新魏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charset="0"/>
          <a:ea typeface="华文新魏" pitchFamily="2" charset="-122"/>
        </a:defRPr>
      </a:lvl9pPr>
    </p:titleStyle>
    <p:bodyStyle>
      <a:lvl1pPr marL="449263" indent="-449263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SzPct val="120000"/>
        <a:buBlip>
          <a:blip r:embed="rId18"/>
        </a:buBlip>
        <a:defRPr sz="2400" b="1">
          <a:solidFill>
            <a:srgbClr val="133984"/>
          </a:solidFill>
          <a:latin typeface="+mn-lt"/>
          <a:ea typeface="+mn-ea"/>
          <a:cs typeface="+mn-cs"/>
        </a:defRPr>
      </a:lvl1pPr>
      <a:lvl2pPr marL="91440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50021"/>
        </a:buClr>
        <a:buFont typeface="Arial" charset="0"/>
        <a:buChar char="—"/>
        <a:defRPr sz="2000" b="1">
          <a:solidFill>
            <a:srgbClr val="133984"/>
          </a:solidFill>
          <a:latin typeface="+mn-lt"/>
          <a:ea typeface="+mn-ea"/>
        </a:defRPr>
      </a:lvl2pPr>
      <a:lvl3pPr marL="1322388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rgbClr val="133984"/>
          </a:solidFill>
          <a:latin typeface="+mn-lt"/>
          <a:ea typeface="黑体" pitchFamily="2" charset="-122"/>
        </a:defRPr>
      </a:lvl3pPr>
      <a:lvl4pPr marL="1730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1383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955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30527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5099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9671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js.sjtu.edu.cn/ssfw/login_wslwpy.js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79511" y="1700808"/>
            <a:ext cx="6696744" cy="30963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+mj-lt"/>
                <a:ea typeface="华文新魏" pitchFamily="2" charset="-122"/>
                <a:cs typeface="+mj-cs"/>
              </a:rPr>
              <a:t>医学院研究生学位申请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+mj-lt"/>
              <a:ea typeface="华文新魏" pitchFamily="2" charset="-122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+mj-lt"/>
                <a:ea typeface="华文新魏" pitchFamily="2" charset="-122"/>
                <a:cs typeface="+mj-cs"/>
              </a:rPr>
              <a:t>操作流程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+mj-lt"/>
              <a:ea typeface="华文新魏" pitchFamily="2" charset="-122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9731" y="5095553"/>
            <a:ext cx="3824537" cy="955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医学院研究生院学位办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 bwMode="auto">
          <a:xfrm>
            <a:off x="609600" y="2259013"/>
            <a:ext cx="8229600" cy="1093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marL="449263" indent="-44926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2"/>
              </a:buBlip>
              <a:defRPr sz="2400" b="1">
                <a:solidFill>
                  <a:srgbClr val="133984"/>
                </a:solidFill>
                <a:latin typeface="+mn-lt"/>
                <a:ea typeface="+mn-ea"/>
                <a:cs typeface="+mn-cs"/>
              </a:defRPr>
            </a:lvl1pPr>
            <a:lvl2pPr marL="91440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Arial" charset="0"/>
              <a:buChar char="—"/>
              <a:defRPr sz="2000" b="1">
                <a:solidFill>
                  <a:srgbClr val="133984"/>
                </a:solidFill>
                <a:latin typeface="+mn-lt"/>
                <a:ea typeface="+mn-ea"/>
              </a:defRPr>
            </a:lvl2pPr>
            <a:lvl3pPr marL="13223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133984"/>
                </a:solidFill>
                <a:latin typeface="+mn-lt"/>
                <a:ea typeface="+mn-ea"/>
              </a:defRPr>
            </a:lvl3pPr>
            <a:lvl4pPr marL="17303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4pPr>
            <a:lvl5pPr marL="213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5pPr>
            <a:lvl6pPr marL="25955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6pPr>
            <a:lvl7pPr marL="3052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7pPr>
            <a:lvl8pPr marL="35099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8pPr>
            <a:lvl9pPr marL="3967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0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000" kern="0" dirty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</a:p>
        </p:txBody>
      </p:sp>
      <p:pic>
        <p:nvPicPr>
          <p:cNvPr id="5" name="Picture 10" descr="LS9V0400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9" y="3717034"/>
            <a:ext cx="91408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63" presetClass="pat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1.25642 0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28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" name="Rectangle 94"/>
          <p:cNvSpPr>
            <a:spLocks noChangeArrowheads="1"/>
          </p:cNvSpPr>
          <p:nvPr/>
        </p:nvSpPr>
        <p:spPr bwMode="gray">
          <a:xfrm rot="3419336">
            <a:off x="1876864" y="3348344"/>
            <a:ext cx="449023" cy="684721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18184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280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Text Box 95">
            <a:extLst>
              <a:ext uri="{FF2B5EF4-FFF2-40B4-BE49-F238E27FC236}">
                <a16:creationId xmlns:a16="http://schemas.microsoft.com/office/drawing/2014/main" id="{FD3BAFB1-11F3-4E25-99A5-CA52383F480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论文明审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188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324036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答辩秘书指定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19138" indent="-268288">
              <a:lnSpc>
                <a:spcPts val="3500"/>
              </a:lnSpc>
              <a:buFont typeface="Arial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进入菜单栏“学位管理</a:t>
            </a:r>
            <a:r>
              <a:rPr lang="en-US" altLang="zh-CN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答辩秘书指定</a:t>
            </a:r>
            <a:r>
              <a:rPr lang="en-US" altLang="zh-CN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学生答辩秘书指定”栏，输入学号，指定答辩秘书。</a:t>
            </a:r>
            <a:endParaRPr lang="en-US" altLang="zh-CN" sz="20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719138" indent="-268288">
              <a:lnSpc>
                <a:spcPts val="3500"/>
              </a:lnSpc>
              <a:buFont typeface="Arial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注：目前医学院答辩秘书为每位导师名下学生共有一个答辩秘书账号（导师工号</a:t>
            </a:r>
            <a:r>
              <a:rPr lang="en-US" altLang="zh-CN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+MS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），可输入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导师姓名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进行查询。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2508CEE-754D-48BA-BC8C-3DE3B18FD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53" y="1349520"/>
            <a:ext cx="8424936" cy="4298727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5473DC58-445F-4A8E-82FA-431A0C1E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821" y="2484533"/>
            <a:ext cx="1468129" cy="47223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A9FF38D-AFFF-42DF-98F9-6DBB85675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0958" y="2442780"/>
            <a:ext cx="1146866" cy="36004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9D6F531-EAE4-48CF-AC49-CB2870DEC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984" y="3773982"/>
            <a:ext cx="1915165" cy="57606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DF04B88-839C-4922-A37C-0908BC665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632" y="4062014"/>
            <a:ext cx="1468129" cy="47223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11556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4"/>
            <a:ext cx="8424936" cy="2808313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论文明审派送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（操作身份：答辩秘书）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管理信息系统登录：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医学院入口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用户名：导师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工号</a:t>
            </a:r>
            <a:r>
              <a:rPr lang="en-US" altLang="zh-CN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+MS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M700****MS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答辩秘书派送明审，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博士抽检抽中者不用派送明审。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专家信息未搜索到，请填写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新增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F5C55BF-38CC-4E5B-A3E1-02C4E45CD4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865" y="3735749"/>
            <a:ext cx="4212468" cy="28703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9A8A5D9-F454-41CF-832B-D4E5630CF1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6947" y="3771666"/>
            <a:ext cx="4400027" cy="289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523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70555CC-709B-44CE-A8D0-D909D9205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7" y="1091348"/>
            <a:ext cx="8645228" cy="2171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6C96159-F986-44A2-904E-9BD3C1B90B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56" b="21602"/>
          <a:stretch/>
        </p:blipFill>
        <p:spPr>
          <a:xfrm>
            <a:off x="145365" y="2789958"/>
            <a:ext cx="4426635" cy="1667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A8A5C48-3F51-4A1C-ADC1-59509E3AA8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59"/>
          <a:stretch/>
        </p:blipFill>
        <p:spPr>
          <a:xfrm>
            <a:off x="4831797" y="2789958"/>
            <a:ext cx="4180732" cy="16885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CDD5A3-EFCD-4835-908B-D268AA7FF9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133"/>
          <a:stretch/>
        </p:blipFill>
        <p:spPr>
          <a:xfrm>
            <a:off x="899592" y="4557112"/>
            <a:ext cx="7552235" cy="19972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99523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3168352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论文明审结果返回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（操作身份：专家、或答辩秘书）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明审专家线按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邮件中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网址及账号密码登录评阅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专家评审网址：</a:t>
            </a: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hlinkClick r:id="rId4"/>
              </a:rPr>
              <a:t>http://www.yjs.sjtu.edu.cn/ssfw/login_wslwpy.jsp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或专家线下评审、答辩秘书录入返回意见</a:t>
            </a:r>
          </a:p>
        </p:txBody>
      </p:sp>
    </p:spTree>
    <p:extLst>
      <p:ext uri="{BB962C8B-B14F-4D97-AF65-F5344CB8AC3E}">
        <p14:creationId xmlns:p14="http://schemas.microsoft.com/office/powerpoint/2010/main" val="1927299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506F5F8-7F9C-4F60-8628-6C96F3879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484784"/>
            <a:ext cx="7322347" cy="2438461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D858728D-9E43-4D6E-8E8A-53D6ECEFF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992834"/>
            <a:ext cx="8424936" cy="553998"/>
          </a:xfrm>
        </p:spPr>
        <p:txBody>
          <a:bodyPr/>
          <a:lstStyle/>
          <a:p>
            <a:pPr marL="0" lvl="0" indent="0">
              <a:lnSpc>
                <a:spcPts val="3500"/>
              </a:lnSpc>
              <a:buNone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专家录入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AD086489-7421-4640-9501-E0C1BDE466A4}"/>
              </a:ext>
            </a:extLst>
          </p:cNvPr>
          <p:cNvSpPr txBox="1">
            <a:spLocks/>
          </p:cNvSpPr>
          <p:nvPr/>
        </p:nvSpPr>
        <p:spPr bwMode="auto">
          <a:xfrm>
            <a:off x="395536" y="4171146"/>
            <a:ext cx="8424936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9263" indent="-44926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3"/>
              </a:buBlip>
              <a:defRPr sz="2400" b="1">
                <a:solidFill>
                  <a:srgbClr val="133984"/>
                </a:solidFill>
                <a:latin typeface="+mn-lt"/>
                <a:ea typeface="+mn-ea"/>
                <a:cs typeface="+mn-cs"/>
              </a:defRPr>
            </a:lvl1pPr>
            <a:lvl2pPr marL="91440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Arial" charset="0"/>
              <a:buChar char="—"/>
              <a:defRPr sz="2000" b="1">
                <a:solidFill>
                  <a:srgbClr val="133984"/>
                </a:solidFill>
                <a:latin typeface="+mn-lt"/>
                <a:ea typeface="+mn-ea"/>
              </a:defRPr>
            </a:lvl2pPr>
            <a:lvl3pPr marL="13223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133984"/>
                </a:solidFill>
                <a:latin typeface="+mn-lt"/>
                <a:ea typeface="黑体" pitchFamily="2" charset="-122"/>
              </a:defRPr>
            </a:lvl3pPr>
            <a:lvl4pPr marL="17303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213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25955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30527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5099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9671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lnSpc>
                <a:spcPts val="3500"/>
              </a:lnSpc>
              <a:buFontTx/>
              <a:buNone/>
            </a:pPr>
            <a:r>
              <a:rPr lang="zh-CN" altLang="en-US" kern="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或答辩秘书录入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77AA580-C61B-4907-9545-D31114D8E7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9" y="4653136"/>
            <a:ext cx="8618441" cy="193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36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评审结果查询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524" y="1052736"/>
            <a:ext cx="8568952" cy="266429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评审结果查询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论文评阅结果”查看盲审及明审结果。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博士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论文若结果均返回可下载</a:t>
            </a: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评审意见反馈表</a:t>
            </a: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，填写后答辩秘书、导师分别签字确认。</a:t>
            </a:r>
            <a:endParaRPr lang="zh-CN" altLang="en-US" sz="1800" dirty="0"/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46" y="3720167"/>
            <a:ext cx="8025112" cy="183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学位申请操作流程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华文新魏"/>
        <a:cs typeface=""/>
      </a:majorFont>
      <a:minorFont>
        <a:latin typeface="Arial"/>
        <a:ea typeface="黑体"/>
        <a:cs typeface="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75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rtlCol="0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AEAEA"/>
        </a:solidFill>
        <a:ln w="25400" cap="flat" cmpd="sng" algn="ctr">
          <a:solidFill>
            <a:srgbClr val="133984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中国发展论坛张杰校长报告070930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50344</TotalTime>
  <Words>440</Words>
  <Application>Microsoft Office PowerPoint</Application>
  <PresentationFormat>全屏显示(4:3)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华文新魏</vt:lpstr>
      <vt:lpstr>宋体</vt:lpstr>
      <vt:lpstr>微软雅黑</vt:lpstr>
      <vt:lpstr>Arial</vt:lpstr>
      <vt:lpstr>Times New Roman</vt:lpstr>
      <vt:lpstr>学位申请操作流程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sjtu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360ip框架协议工作汇报</dc:title>
  <dc:creator>hanqi</dc:creator>
  <cp:lastModifiedBy>DELL</cp:lastModifiedBy>
  <cp:revision>4944</cp:revision>
  <cp:lastPrinted>2011-06-14T00:01:22Z</cp:lastPrinted>
  <dcterms:created xsi:type="dcterms:W3CDTF">2007-10-04T06:04:40Z</dcterms:created>
  <dcterms:modified xsi:type="dcterms:W3CDTF">2021-04-09T00:32:49Z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