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261" r:id="rId2"/>
    <p:sldId id="260" r:id="rId3"/>
    <p:sldId id="279" r:id="rId4"/>
    <p:sldId id="290" r:id="rId5"/>
    <p:sldId id="291" r:id="rId6"/>
    <p:sldId id="259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E2F3"/>
    <a:srgbClr val="C31823"/>
    <a:srgbClr val="C9151E"/>
    <a:srgbClr val="E9CBBC"/>
    <a:srgbClr val="E0A487"/>
    <a:srgbClr val="D97C5B"/>
    <a:srgbClr val="CC141E"/>
    <a:srgbClr val="D05035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27" autoAdjust="0"/>
    <p:restoredTop sz="94785" autoAdjust="0"/>
  </p:normalViewPr>
  <p:slideViewPr>
    <p:cSldViewPr snapToGrid="0">
      <p:cViewPr varScale="1">
        <p:scale>
          <a:sx n="110" d="100"/>
          <a:sy n="110" d="100"/>
        </p:scale>
        <p:origin x="-1704" y="-96"/>
      </p:cViewPr>
      <p:guideLst>
        <p:guide orient="horz" pos="212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1616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FE78F-58BC-423A-A341-D0065C580108}" type="datetimeFigureOut">
              <a:rPr lang="zh-CN" altLang="en-US" smtClean="0"/>
              <a:t>2021/9/16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B1CD8-9F96-4F1D-A5B8-2D9E0ECCEB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7414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此页可以删除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4B1CD8-9F96-4F1D-A5B8-2D9E0ECCEB3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4070056"/>
            <a:ext cx="7886700" cy="89951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628650" y="5034521"/>
            <a:ext cx="7886700" cy="604299"/>
          </a:xfrm>
        </p:spPr>
        <p:txBody>
          <a:bodyPr anchor="ctr">
            <a:noAutofit/>
          </a:bodyPr>
          <a:lstStyle>
            <a:lvl1pPr algn="ctr">
              <a:defRPr lang="zh-CN" altLang="en-US" sz="28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CN" altLang="en-US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66445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连接符 13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对比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文本框 5"/>
          <p:cNvSpPr txBox="1"/>
          <p:nvPr/>
        </p:nvSpPr>
        <p:spPr>
          <a:xfrm>
            <a:off x="8250027" y="313202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62394" y="960116"/>
            <a:ext cx="4032000" cy="5741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8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786313" y="958297"/>
            <a:ext cx="4032000" cy="576000"/>
          </a:xfrm>
        </p:spPr>
        <p:txBody>
          <a:bodyPr anchor="b">
            <a:normAutofit/>
          </a:bodyPr>
          <a:lstStyle>
            <a:lvl1pPr marL="0" indent="0" algn="ctr">
              <a:buNone/>
              <a:defRPr lang="zh-CN" altLang="en-US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单击此处编辑标题</a:t>
            </a:r>
          </a:p>
        </p:txBody>
      </p:sp>
      <p:sp>
        <p:nvSpPr>
          <p:cNvPr id="21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96566" y="313202"/>
            <a:ext cx="48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4BD5A17-3153-4A95-988E-B577C14000F1}" type="slidenum">
              <a:rPr lang="en-US" altLang="zh-CN" smtClean="0"/>
              <a:t>‹#›</a:t>
            </a:fld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7" name="矩形 1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250026" y="313200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0" name="直接连接符 19"/>
          <p:cNvCxnSpPr/>
          <p:nvPr userDrawn="1"/>
        </p:nvCxnSpPr>
        <p:spPr>
          <a:xfrm flipV="1">
            <a:off x="0" y="1550505"/>
            <a:ext cx="9144000" cy="79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封面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1" y="5815086"/>
            <a:ext cx="2458720" cy="65087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9124" y="4006448"/>
            <a:ext cx="8325019" cy="11141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bg1"/>
                </a:solidFill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469125" y="5245248"/>
            <a:ext cx="5820358" cy="468179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zh-CN" altLang="en-US" sz="2400" b="0">
                <a:solidFill>
                  <a:schemeClr val="bg1"/>
                </a:solidFill>
                <a:latin typeface="+mn-ea"/>
                <a:cs typeface="+mj-cs"/>
              </a:defRPr>
            </a:lvl1pPr>
          </a:lstStyle>
          <a:p>
            <a:pPr marL="228600" lvl="0" indent="-228600" algn="ctr">
              <a:lnSpc>
                <a:spcPct val="90000"/>
              </a:lnSpc>
              <a:spcBef>
                <a:spcPct val="0"/>
              </a:spcBef>
            </a:pPr>
            <a:r>
              <a:rPr lang="zh-CN" altLang="en-US" dirty="0"/>
              <a:t>单击以编辑母版副标题样式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9125" y="5815087"/>
            <a:ext cx="4159250" cy="49900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单击此处添加日期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32"/>
            <a:ext cx="9144000" cy="3931920"/>
          </a:xfrm>
          <a:prstGeom prst="rect">
            <a:avLst/>
          </a:prstGeom>
        </p:spPr>
      </p:pic>
      <p:cxnSp>
        <p:nvCxnSpPr>
          <p:cNvPr id="11" name="直接连接符 10"/>
          <p:cNvCxnSpPr/>
          <p:nvPr userDrawn="1"/>
        </p:nvCxnSpPr>
        <p:spPr>
          <a:xfrm>
            <a:off x="0" y="3893788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546"/>
            <a:ext cx="9144000" cy="2796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1" y="4211593"/>
            <a:ext cx="3021843" cy="7999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1552217"/>
            <a:ext cx="7886700" cy="1325563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4" y="974279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494026" y="1685678"/>
            <a:ext cx="8372163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灯片编号占位符 5"/>
          <p:cNvSpPr txBox="1"/>
          <p:nvPr/>
        </p:nvSpPr>
        <p:spPr>
          <a:xfrm>
            <a:off x="8697601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7600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4" y="6100773"/>
            <a:ext cx="1958547" cy="51846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>
              <a:defRPr sz="2000">
                <a:solidFill>
                  <a:schemeClr val="accent1"/>
                </a:solidFill>
                <a:effectLst>
                  <a:glow rad="25400">
                    <a:srgbClr val="BFE2F3"/>
                  </a:glo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821680"/>
            <a:ext cx="9144000" cy="1036320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293" y="6100771"/>
            <a:ext cx="1958547" cy="51846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411"/>
            <a:ext cx="9144000" cy="518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纯标题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4026" y="975602"/>
            <a:ext cx="8372163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灯片编号占位符 5"/>
          <p:cNvSpPr txBox="1"/>
          <p:nvPr/>
        </p:nvSpPr>
        <p:spPr>
          <a:xfrm>
            <a:off x="8696566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z="1200" smtClean="0"/>
              <a:t>‹#›</a:t>
            </a:fld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灯片编号占位符 5"/>
          <p:cNvSpPr txBox="1"/>
          <p:nvPr userDrawn="1"/>
        </p:nvSpPr>
        <p:spPr>
          <a:xfrm>
            <a:off x="8696565" y="311755"/>
            <a:ext cx="44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7E0B4DC1-AB35-4259-8072-EA8F5B8A0BBF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空白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文本框 4"/>
          <p:cNvSpPr txBox="1"/>
          <p:nvPr/>
        </p:nvSpPr>
        <p:spPr>
          <a:xfrm>
            <a:off x="825002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97601" y="313202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zh-CN" altLang="en-US" sz="1200" spc="-60" baseline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1703B59-C883-4B8B-974E-AFB30A6C43A7}" type="slidenum">
              <a:rPr lang="en-US" altLang="zh-CN" smtClean="0"/>
              <a:t>‹#›</a:t>
            </a:fld>
            <a:endParaRPr lang="en-US" altLang="zh-CN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 userDrawn="1"/>
        </p:nvSpPr>
        <p:spPr>
          <a:xfrm>
            <a:off x="8250026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两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6" y="175416"/>
            <a:ext cx="1517655" cy="40141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内容占位符 11"/>
          <p:cNvSpPr>
            <a:spLocks noGrp="1"/>
          </p:cNvSpPr>
          <p:nvPr>
            <p:ph sz="quarter" idx="10" hasCustomPrompt="1"/>
          </p:nvPr>
        </p:nvSpPr>
        <p:spPr>
          <a:xfrm>
            <a:off x="262394" y="1717675"/>
            <a:ext cx="403200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16" name="内容占位符 15"/>
          <p:cNvSpPr>
            <a:spLocks noGrp="1"/>
          </p:cNvSpPr>
          <p:nvPr>
            <p:ph sz="quarter" idx="11" hasCustomPrompt="1"/>
          </p:nvPr>
        </p:nvSpPr>
        <p:spPr>
          <a:xfrm>
            <a:off x="4786314" y="1717675"/>
            <a:ext cx="4032250" cy="482624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600"/>
            </a:lvl3pPr>
            <a:lvl4pPr>
              <a:buClr>
                <a:schemeClr val="accent1"/>
              </a:buClr>
              <a:defRPr sz="1400"/>
            </a:lvl4pPr>
            <a:lvl5pPr>
              <a:buClr>
                <a:schemeClr val="accent1"/>
              </a:buClr>
              <a:defRPr sz="140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2394" y="975600"/>
            <a:ext cx="8556169" cy="576000"/>
          </a:xfrm>
          <a:prstGeom prst="rect">
            <a:avLst/>
          </a:prstGeom>
        </p:spPr>
        <p:txBody>
          <a:bodyPr/>
          <a:lstStyle>
            <a:lvl1pPr>
              <a:defRPr lang="zh-CN" altLang="en-US"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20"/>
            <a:ext cx="9144000" cy="3368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5" y="175414"/>
            <a:ext cx="1517655" cy="401413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3518"/>
            <a:ext cx="9144000" cy="33680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65863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323851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13469" y="807632"/>
            <a:ext cx="8340421" cy="586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6766562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863"/>
          </a:xfrm>
          <a:prstGeom prst="rect">
            <a:avLst/>
          </a:prstGeom>
        </p:spPr>
      </p:pic>
      <p:sp>
        <p:nvSpPr>
          <p:cNvPr id="9" name="标题 1"/>
          <p:cNvSpPr txBox="1"/>
          <p:nvPr userDrawn="1"/>
        </p:nvSpPr>
        <p:spPr>
          <a:xfrm>
            <a:off x="323850" y="235137"/>
            <a:ext cx="6474515" cy="33735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2"/>
                </a:solidFill>
                <a:effectLst>
                  <a:glow rad="25400">
                    <a:srgbClr val="BFE2F3"/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accent1"/>
                </a:solidFill>
              </a:rPr>
              <a:t>单击此处编辑母版标题样式</a:t>
            </a:r>
          </a:p>
        </p:txBody>
      </p:sp>
      <p:sp>
        <p:nvSpPr>
          <p:cNvPr id="10" name="矩形 9"/>
          <p:cNvSpPr/>
          <p:nvPr userDrawn="1"/>
        </p:nvSpPr>
        <p:spPr>
          <a:xfrm>
            <a:off x="0" y="6766560"/>
            <a:ext cx="9144000" cy="91439"/>
          </a:xfrm>
          <a:prstGeom prst="rect">
            <a:avLst/>
          </a:prstGeom>
          <a:solidFill>
            <a:srgbClr val="C91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sc.sjtu.edu.cn/f/93e0ad4b?locale=zh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sc.sjtu.edu.cn/tag/0/app/93e0ad4b/list/7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28650" y="4135011"/>
            <a:ext cx="8440922" cy="89951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“三好学生</a:t>
            </a: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”“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优秀学生干部”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一门式线上平台使用说明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628650" y="5332232"/>
            <a:ext cx="7886700" cy="604299"/>
          </a:xfrm>
        </p:spPr>
        <p:txBody>
          <a:bodyPr/>
          <a:lstStyle/>
          <a:p>
            <a:r>
              <a:rPr lang="en-US" altLang="zh-CN" sz="2000" dirty="0" smtClean="0"/>
              <a:t>2021</a:t>
            </a:r>
            <a:r>
              <a:rPr lang="zh-CN" altLang="en-US" sz="2000" dirty="0"/>
              <a:t>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dirty="0">
                <a:solidFill>
                  <a:srgbClr val="C9151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rgbClr val="C9151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39858" y="2453924"/>
            <a:ext cx="843427" cy="443226"/>
            <a:chOff x="666810" y="2586037"/>
            <a:chExt cx="468000" cy="245937"/>
          </a:xfrm>
        </p:grpSpPr>
        <p:sp>
          <p:nvSpPr>
            <p:cNvPr id="4" name="Freeform 10"/>
            <p:cNvSpPr/>
            <p:nvPr userDrawn="1"/>
          </p:nvSpPr>
          <p:spPr bwMode="auto">
            <a:xfrm>
              <a:off x="666810" y="2621442"/>
              <a:ext cx="468000" cy="190800"/>
            </a:xfrm>
            <a:custGeom>
              <a:avLst/>
              <a:gdLst>
                <a:gd name="T0" fmla="*/ 3120 w 3800"/>
                <a:gd name="T1" fmla="*/ 0 h 1532"/>
                <a:gd name="T2" fmla="*/ 682 w 3800"/>
                <a:gd name="T3" fmla="*/ 0 h 1532"/>
                <a:gd name="T4" fmla="*/ 682 w 3800"/>
                <a:gd name="T5" fmla="*/ 284 h 1532"/>
                <a:gd name="T6" fmla="*/ 0 w 3800"/>
                <a:gd name="T7" fmla="*/ 766 h 1532"/>
                <a:gd name="T8" fmla="*/ 682 w 3800"/>
                <a:gd name="T9" fmla="*/ 1248 h 1532"/>
                <a:gd name="T10" fmla="*/ 682 w 3800"/>
                <a:gd name="T11" fmla="*/ 1532 h 1532"/>
                <a:gd name="T12" fmla="*/ 3120 w 3800"/>
                <a:gd name="T13" fmla="*/ 1532 h 1532"/>
                <a:gd name="T14" fmla="*/ 3120 w 3800"/>
                <a:gd name="T15" fmla="*/ 1248 h 1532"/>
                <a:gd name="T16" fmla="*/ 3800 w 3800"/>
                <a:gd name="T17" fmla="*/ 766 h 1532"/>
                <a:gd name="T18" fmla="*/ 3120 w 3800"/>
                <a:gd name="T19" fmla="*/ 284 h 1532"/>
                <a:gd name="T20" fmla="*/ 3120 w 3800"/>
                <a:gd name="T21" fmla="*/ 0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0" h="1532">
                  <a:moveTo>
                    <a:pt x="3120" y="0"/>
                  </a:moveTo>
                  <a:lnTo>
                    <a:pt x="682" y="0"/>
                  </a:lnTo>
                  <a:lnTo>
                    <a:pt x="682" y="284"/>
                  </a:lnTo>
                  <a:lnTo>
                    <a:pt x="0" y="766"/>
                  </a:lnTo>
                  <a:lnTo>
                    <a:pt x="682" y="1248"/>
                  </a:lnTo>
                  <a:lnTo>
                    <a:pt x="682" y="1532"/>
                  </a:lnTo>
                  <a:lnTo>
                    <a:pt x="3120" y="1532"/>
                  </a:lnTo>
                  <a:lnTo>
                    <a:pt x="3120" y="1248"/>
                  </a:lnTo>
                  <a:lnTo>
                    <a:pt x="3800" y="766"/>
                  </a:lnTo>
                  <a:lnTo>
                    <a:pt x="3120" y="284"/>
                  </a:lnTo>
                  <a:lnTo>
                    <a:pt x="3120" y="0"/>
                  </a:lnTo>
                  <a:close/>
                </a:path>
              </a:pathLst>
            </a:custGeom>
            <a:solidFill>
              <a:srgbClr val="CC141E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noAutofit/>
            </a:bodyPr>
            <a:lstStyle/>
            <a:p>
              <a:pPr algn="ctr"/>
              <a:endParaRPr lang="zh-CN" altLang="en-US" sz="3200" b="1"/>
            </a:p>
          </p:txBody>
        </p:sp>
        <p:sp>
          <p:nvSpPr>
            <p:cNvPr id="5" name="文本框 4"/>
            <p:cNvSpPr txBox="1"/>
            <p:nvPr userDrawn="1"/>
          </p:nvSpPr>
          <p:spPr>
            <a:xfrm>
              <a:off x="794494" y="2586037"/>
              <a:ext cx="212633" cy="245937"/>
            </a:xfrm>
            <a:prstGeom prst="rect">
              <a:avLst/>
            </a:prstGeom>
            <a:noFill/>
          </p:spPr>
          <p:txBody>
            <a:bodyPr wrap="none" rtlCol="0" anchor="ctr">
              <a:no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7" name="直接连接符 6"/>
          <p:cNvCxnSpPr>
            <a:stCxn id="4" idx="6"/>
          </p:cNvCxnSpPr>
          <p:nvPr/>
        </p:nvCxnSpPr>
        <p:spPr>
          <a:xfrm>
            <a:off x="2632356" y="2861589"/>
            <a:ext cx="45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13396" y="2425108"/>
            <a:ext cx="4387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拟推荐人填写在线表单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4" y="1698109"/>
            <a:ext cx="6173395" cy="241392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r>
              <a:rPr lang="zh-CN" altLang="en-US" sz="1800" b="1" dirty="0">
                <a:solidFill>
                  <a:srgbClr val="FF0000"/>
                </a:solidFill>
              </a:rPr>
              <a:t>进入表单（点击链接）</a:t>
            </a:r>
          </a:p>
          <a:p>
            <a:pPr marL="457200" indent="0">
              <a:lnSpc>
                <a:spcPct val="150000"/>
              </a:lnSpc>
              <a:buNone/>
            </a:pPr>
            <a:r>
              <a:rPr lang="en-US" altLang="zh-CN" sz="1600" b="1" dirty="0">
                <a:hlinkClick r:id="rId2"/>
              </a:rPr>
              <a:t>https://ssc.sjtu.edu.cn/f/93e0ad4b?locale=zh</a:t>
            </a:r>
            <a:r>
              <a:rPr lang="zh-CN" altLang="en-US" sz="1600" b="1" dirty="0"/>
              <a:t>（一门式服务平台）</a:t>
            </a:r>
            <a:endParaRPr lang="en-US" altLang="zh-CN" sz="1600" b="1" dirty="0"/>
          </a:p>
          <a:p>
            <a:pPr marL="457200" indent="0">
              <a:lnSpc>
                <a:spcPct val="150000"/>
              </a:lnSpc>
              <a:buNone/>
            </a:pPr>
            <a:r>
              <a:rPr lang="zh-CN" altLang="en-US" sz="1600" b="1" dirty="0"/>
              <a:t>本次评优提供</a:t>
            </a:r>
            <a:r>
              <a:rPr lang="zh-CN" altLang="en-US" sz="1600" b="1" dirty="0">
                <a:solidFill>
                  <a:srgbClr val="FF0000"/>
                </a:solidFill>
              </a:rPr>
              <a:t>三好学生、优秀学生干部</a:t>
            </a:r>
            <a:r>
              <a:rPr lang="zh-CN" altLang="en-US" sz="1600" b="1" dirty="0"/>
              <a:t>评选的线上审批通道</a:t>
            </a:r>
            <a:endParaRPr lang="zh-CN" altLang="en-US" sz="16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+mj-ea"/>
              <a:buAutoNum type="circleNumDbPlain" startAt="2"/>
            </a:pPr>
            <a:r>
              <a:rPr lang="zh-CN" altLang="en-US" sz="1800" b="1" dirty="0">
                <a:solidFill>
                  <a:srgbClr val="FF0000"/>
                </a:solidFill>
              </a:rPr>
              <a:t>使用交大</a:t>
            </a:r>
            <a:r>
              <a:rPr lang="en-US" altLang="zh-CN" sz="1800" b="1" dirty="0" err="1">
                <a:solidFill>
                  <a:srgbClr val="FF0000"/>
                </a:solidFill>
              </a:rPr>
              <a:t>jaccount</a:t>
            </a:r>
            <a:r>
              <a:rPr lang="zh-CN" altLang="en-US" sz="1800" b="1" dirty="0">
                <a:solidFill>
                  <a:srgbClr val="FF0000"/>
                </a:solidFill>
              </a:rPr>
              <a:t>账号登陆，进行表单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填写</a:t>
            </a:r>
            <a:endParaRPr lang="en-US" altLang="zh-CN" sz="1800" b="1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</a:t>
            </a:r>
            <a:r>
              <a:rPr lang="zh-CN" altLang="en-US"/>
              <a:t>推荐</a:t>
            </a:r>
            <a:r>
              <a:rPr lang="zh-CN" altLang="en-US" dirty="0"/>
              <a:t>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内容占位符 3"/>
          <p:cNvSpPr txBox="1"/>
          <p:nvPr/>
        </p:nvSpPr>
        <p:spPr>
          <a:xfrm>
            <a:off x="492340" y="3952682"/>
            <a:ext cx="9143365" cy="18802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3"/>
            </a:pPr>
            <a:r>
              <a:rPr lang="zh-CN" altLang="en-US" sz="1800" b="1" dirty="0">
                <a:solidFill>
                  <a:srgbClr val="FF0000"/>
                </a:solidFill>
              </a:rPr>
              <a:t>流程选择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CN" altLang="en-US" sz="1600" b="1" dirty="0">
                <a:sym typeface="+mn-ea"/>
              </a:rPr>
              <a:t>首先选择推荐来源，在弹出的下拉选择中选择对应类别的具体推荐来源。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sym typeface="+mn-ea"/>
              </a:rPr>
              <a:t>选择来源：院系推荐</a:t>
            </a:r>
            <a:endParaRPr lang="zh-CN" altLang="en-US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>
                <a:sym typeface="+mn-ea"/>
              </a:rPr>
              <a:t>在弹出的下拉选择中选择：医学院</a:t>
            </a:r>
            <a:endParaRPr lang="en-US" altLang="zh-CN" sz="16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494025" y="1685678"/>
            <a:ext cx="5761117" cy="4921498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C8161E"/>
              </a:buClr>
              <a:buFont typeface="+mj-ea"/>
              <a:buAutoNum type="circleNumDbPlain" startAt="3"/>
            </a:pPr>
            <a:endParaRPr lang="en-US" altLang="zh-CN" dirty="0">
              <a:solidFill>
                <a:srgbClr val="00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204789" y="1685678"/>
            <a:ext cx="3858519" cy="41980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4"/>
            </a:pPr>
            <a:r>
              <a:rPr lang="zh-CN" altLang="en-US" sz="1800" b="1" dirty="0">
                <a:solidFill>
                  <a:srgbClr val="FF0000"/>
                </a:solidFill>
              </a:rPr>
              <a:t>填写、提交表单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本表须按要求如实填写，如发现虚假，无论评选活动进行到何阶段，即取消评选资格，并交由院系处理。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右上角带有“*”的问题为必填项。（如有留空提交会提示表单存在不合法字段）。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可点击“暂存”，保持已填写信息。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点击“提交”，完成申请（每人仅可提交一次，</a:t>
            </a:r>
            <a:r>
              <a:rPr lang="zh-CN" altLang="en-US" sz="1600" b="1" dirty="0">
                <a:solidFill>
                  <a:srgbClr val="FF0000"/>
                </a:solidFill>
              </a:rPr>
              <a:t>请勿重复操作</a:t>
            </a:r>
            <a:r>
              <a:rPr lang="zh-CN" altLang="en-US" sz="1600" b="1" dirty="0"/>
              <a:t>）。</a:t>
            </a:r>
            <a:endParaRPr lang="en-US" altLang="zh-CN" sz="1600" b="1" dirty="0"/>
          </a:p>
          <a:p>
            <a:pPr marL="0" indent="0">
              <a:lnSpc>
                <a:spcPct val="150000"/>
              </a:lnSpc>
              <a:buFont typeface="Calibri" panose="020F0502020204030204" pitchFamily="34" charset="0"/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800" b="1" dirty="0"/>
          </a:p>
          <a:p>
            <a:pPr marL="457200" indent="-457200">
              <a:lnSpc>
                <a:spcPct val="150000"/>
              </a:lnSpc>
              <a:buFont typeface="+mj-ea"/>
              <a:buAutoNum type="circleNumDbPlain"/>
            </a:pPr>
            <a:endParaRPr lang="en-US" altLang="zh-CN" sz="1800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" r="1406"/>
          <a:stretch>
            <a:fillRect/>
          </a:stretch>
        </p:blipFill>
        <p:spPr>
          <a:xfrm>
            <a:off x="4004441" y="1993202"/>
            <a:ext cx="5079599" cy="38998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060" y="3096895"/>
            <a:ext cx="6232525" cy="356108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拟推荐人填写表单</a:t>
            </a:r>
          </a:p>
        </p:txBody>
      </p:sp>
      <p:sp>
        <p:nvSpPr>
          <p:cNvPr id="5" name="AutoShape 2" descr="data:image/png;base64,iVBORw0KGgoAAAANSUhEUgAAAJQAAACUCAYAAAB1PADUAAAISElEQVR4Xu2d0ZLbOAwE7f//6L2qPIXylbo6A8pae/IKEgQHDZBSbO/z5+fn59F/VWBIgWeBGlKybv4oUKAKwqgCBWpUzjorUGVgVIECNSpnnRWoMjCqQIEalbPOClQZGFWgQI3KWWcFqgyMKlCgRuWsswJVBkYVKFCjctZZgSoDowoUqFE56ywG6vl8XqoifXyL4qH5tBnyT/PJfoxv93rHeGJ90s9D3W3DFE8s2OYCKlCbBbYVVKCoB57b44Jrh3IJIGCdt9fR7VCHDpUSfpT4mEDrnwCw/ggYGy+NJzvFQ/Zp/+OX8ncniIC0RyglhNYjPSihZLfxpfHSegVq+Es/FgAaT3ZKMNmn/ReoArUwRx0VAZ2+lKeXSppv7SgA3AGpgq3dHrmpf1qP/JN+L0dogVpfzFpgKSHpQ0Hqv0AdjiArqG3ZqX87nxJsL80ELK1H8bdDyTsRCTptpwQXKHkHIeLTI2c6YRRv2iGsf9KH/NF82+E//g5VoM6RKlBhB6SKoyONKr4dalVo+3uoVHBKOPkvUGvC26FkhyLB6EgkQKfnW392f6l/6tAff4eygtvxNkE2IRQP2Wk9mk8dnfx/3JFHgk0DYdejhJA/sk/7J3/tUAcFdifIJoTiITutR/Nv36Fog2S3l3ISbLpDUfxxgm7+ebPLOxQJTvYCdf5/jaQf2Ulfml+gho88ErwdihQ62KcJfyH+5q8NSK4CRQoBUHK6Hk53pE+3a8HkhLgApj8PJePXwz8dGNqfFkxOKFDDRyIl9N12yYceXqAKlIbmbMLbgRrdzT84m34oIH9kpy3Q/xWmCaX1d9vj/3rZHSD5TxM8/VRp4z2OL1Ck4GZ7gdossHTfDiXfq6UA98gDQklgElAWwIOOBLte6m/6qY+OYKvX1Udq3KEK1Pr3K60eKdAWMFrP+nspgOkXm1SxacAkSDvUucKkX5qfdij4Hh8BSgVk7V9/5FkBSGA68ynBtsJsxdL66f6snqQX6UFHNM0fP/KsAKnglFArQIGa/bxVfOQVqFWBtGCsnu1Q8GMYJFA71Oyl+9cdebZirz6y7JFH8dkEUYFMx0fxp/btR16BWt9T2SOtQMmPk6QVYQW3HcTGZ/23Q4HCJCgJaBNYoKxie8ePH3nU0gkAAvJu/ineabt9aKErB+XD4leg5Jtym6ACZZEMj8C7dRwbzzQwBGw7lPwqNSXIJnz3eIp32l6g4K9V2Yq0glLDHb9DhPtN46GHntQ/6Xn5HWo3ECQorU+CkZ3WpwJKE27Xp/1Ye4GSP0NNAtuE0pFI69GRvruAXtZPP2BHG04FJv9U8XY+jSd7ut+v71BUYdMC03qUcFvR5C8FmvxTh0n1SOePdygKqEBZZM7HE8C2w1H+bPTxHYoCKlA2JQVqUYAqKG3hBLBNHwFP/ux+yR/Zab1f36FIgBQAmk9AUAIofrKT/zTB6fpUwOTf2uMjjxYkINL5Ber8e4EF6qAAAVmgChQ1pcVeoLJL+sd3KEXT4/HyWwYEmH3PlN6BbDw2PgLCrm/H23xdfoeyAU4n/G4JoiP7bvFS/gqU/BvH1GHe/VRH67dDDSf8bhXfDhU+hdERRi11t53iIzvFRx2E5pOdAN2+fvppA2qh1k6C7bYTMGSn+LYnVH7Aj+K19vgOZYFJE2I3aMdTfGSn9QoUKFSg1l8vKVBhyRBQJHA6n566pi/h6X7sHYfGp/sb13/3HSpNAM0vUKsCdCRbu9a/QA3/4Fb42w6UcEowzbd2Wu+loAtUgfobivAG9Nj+lEdHEm2Aznh7x6CKs/FcfYchPVK9SR+yF6iDQgWKkDm3F6gClRF0mF2gCtTvAoruOPapI/VHdx57B7F3GvI/HR+tR0e8pW17h0oBIOAoAXZ9m4ACtSpWoDb/4BhV+G7gbYFQvGQvUAWKGFH27UDZCrEVS0cO+aMjk9Qk/3RHofm0PsVv/VO8FE+Bkk95VCCUYDufEkjrFSj5AbF2qBUp+xBDQFqg26HaoRYF3n7kWYKnx1OHovXSI4HWT+3T8ZO/AiV/ZTi9w9CRMm0nAGxBkL8CVaCIEWUvUAVKAUOD3w7UdMud3jDdYXYfgbQfesqi+K3+KTC0n/GnPFowtVtBKCEFKs3IOr9AHfRMK97Ob4cKE5DWQzuU+4ExAjbNx0uHf/eXFGhDdGRN2ykB1IHotQHtd3fB0PqpffzIs4LQBqaBsQnfPZ4ATvWh+dP2AhX+3yEBQR2N5lPCqeBo/rS9QBWoUaa2A5VWKFVgaic1bfy246T+ab3d+lx+KbeC0Z1l2l6ghr85vfspr0Ctj/npi1QqgKsLrh1K/sFFWxB0BBUoKAl7Rr+7wiwgtuIJmKv9WcApP2T/+Es5JZgEuhoAeo+XFjD5Jz3IXqBAoQJFCK32AlWgHDF0Bfr0pzw68ugIoDuX7WCpv9Hs/8/f0kn9f32HKlDnrzUsYAVKfhWdnpqmL83U0WzCKf7UX4EqUClDy/ztQKXRUsWndyQb33Q8V/uz62l9dl/KbUApINsFk9+yoXjIbvUgf2SP81WgnIQ2ITSe7AVK/l8ZpXNacFqP7NPxXO3Prkd6vAA/3aFsAHZ8+t6H5tt46KlpewLhA4IUX7rfAgV/ITQVmICl9152fftaYXr9AlWgLLNq/PhrA7X6Pwy2HYCOHFvhFLKNj/yR3cZ/+w5FG679uxSIO9R3ydXdkgIFihSqXSlQoJRcHUwKFChSqHalQIFScnUwKVCgSKHalQIFSsnVwaRAgSKFalcKFCglVweTAgWKFKpdKVCglFwdTAoUKFKodqVAgVJydTApUKBIodqVAgVKydXBpMB/25va+beVqvoAAAAASUVORK5CYII="/>
          <p:cNvSpPr>
            <a:spLocks noChangeAspect="1" noChangeArrowheads="1"/>
          </p:cNvSpPr>
          <p:nvPr/>
        </p:nvSpPr>
        <p:spPr bwMode="auto">
          <a:xfrm>
            <a:off x="4419599" y="1256071"/>
            <a:ext cx="2325329" cy="232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内容占位符 3"/>
          <p:cNvSpPr txBox="1"/>
          <p:nvPr/>
        </p:nvSpPr>
        <p:spPr>
          <a:xfrm>
            <a:off x="325839" y="1507922"/>
            <a:ext cx="8492321" cy="20329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Font typeface="+mj-ea"/>
              <a:buAutoNum type="circleNumDbPlain" startAt="5"/>
            </a:pPr>
            <a:r>
              <a:rPr lang="zh-CN" altLang="en-US" sz="1800" b="1" dirty="0">
                <a:solidFill>
                  <a:srgbClr val="FF0000"/>
                </a:solidFill>
              </a:rPr>
              <a:t>查看申请状态</a:t>
            </a:r>
            <a:endParaRPr lang="en-US" altLang="zh-CN" sz="18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申请人点击链接</a:t>
            </a:r>
            <a:r>
              <a:rPr lang="en-US" altLang="zh-CN" sz="1600" b="1" dirty="0">
                <a:hlinkClick r:id="rId3"/>
              </a:rPr>
              <a:t>https://ssc.sjtu.edu.cn/tag/0/app/93e0ad4b/list/7</a:t>
            </a:r>
            <a:r>
              <a:rPr lang="zh-CN" altLang="en-US" sz="1600" b="1" dirty="0"/>
              <a:t>，登陆一门式服务平台。</a:t>
            </a:r>
            <a:endParaRPr lang="en-US" altLang="zh-CN" sz="1600" b="1" dirty="0"/>
          </a:p>
          <a:p>
            <a:pPr lvl="1">
              <a:lnSpc>
                <a:spcPct val="150000"/>
              </a:lnSpc>
            </a:pPr>
            <a:r>
              <a:rPr lang="zh-CN" altLang="en-US" sz="1600" b="1" dirty="0"/>
              <a:t>点击“</a:t>
            </a:r>
            <a:r>
              <a:rPr lang="zh-CN" altLang="en-US" sz="1600" b="1" dirty="0">
                <a:solidFill>
                  <a:srgbClr val="FF0000"/>
                </a:solidFill>
              </a:rPr>
              <a:t>我发起的</a:t>
            </a:r>
            <a:r>
              <a:rPr lang="zh-CN" altLang="en-US" sz="1600" b="1" dirty="0"/>
              <a:t>”即可查看审批进度。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3782566" y="3334594"/>
            <a:ext cx="388981" cy="25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424362" y="3600865"/>
            <a:ext cx="2107097" cy="2522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423348" y="1816797"/>
            <a:ext cx="24192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</a:rPr>
              <a:t>谢 谢！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6-VI主题">
  <a:themeElements>
    <a:clrScheme name="VI统一色">
      <a:dk1>
        <a:srgbClr val="000000"/>
      </a:dk1>
      <a:lt1>
        <a:srgbClr val="FFFFFF"/>
      </a:lt1>
      <a:dk2>
        <a:srgbClr val="BD9F68"/>
      </a:dk2>
      <a:lt2>
        <a:srgbClr val="B5B5B6"/>
      </a:lt2>
      <a:accent1>
        <a:srgbClr val="C8161E"/>
      </a:accent1>
      <a:accent2>
        <a:srgbClr val="F08300"/>
      </a:accent2>
      <a:accent3>
        <a:srgbClr val="FDD000"/>
      </a:accent3>
      <a:accent4>
        <a:srgbClr val="338D27"/>
      </a:accent4>
      <a:accent5>
        <a:srgbClr val="0086D1"/>
      </a:accent5>
      <a:accent6>
        <a:srgbClr val="004098"/>
      </a:accent6>
      <a:hlink>
        <a:srgbClr val="B5B5B6"/>
      </a:hlink>
      <a:folHlink>
        <a:srgbClr val="BD9F68"/>
      </a:folHlink>
    </a:clrScheme>
    <a:fontScheme name="自定义 7">
      <a:majorFont>
        <a:latin typeface="等线"/>
        <a:ea typeface="等线"/>
        <a:cs typeface=""/>
      </a:majorFont>
      <a:minorFont>
        <a:latin typeface="等线 Light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2016-VI主题</Template>
  <TotalTime>14</TotalTime>
  <Words>242</Words>
  <Application>Microsoft Office PowerPoint</Application>
  <PresentationFormat>全屏显示(4:3)</PresentationFormat>
  <Paragraphs>29</Paragraphs>
  <Slides>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2016-VI主题</vt:lpstr>
      <vt:lpstr>“三好学生”“优秀学生干部” 一门式线上平台使用说明</vt:lpstr>
      <vt:lpstr>目录 Contents</vt:lpstr>
      <vt:lpstr>拟推荐人填写表单</vt:lpstr>
      <vt:lpstr>拟推荐人填写表单</vt:lpstr>
      <vt:lpstr>拟推荐人填写表单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程雅青</cp:lastModifiedBy>
  <cp:revision>172</cp:revision>
  <dcterms:created xsi:type="dcterms:W3CDTF">2016-01-21T16:32:00Z</dcterms:created>
  <dcterms:modified xsi:type="dcterms:W3CDTF">2021-09-16T02:53:53Z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2052-11.3.0.9228</vt:lpwstr>
  </property>
  <property fmtid="{D5CDD505-2E9C-101B-9397-08002B2CF9AE}" pid="3" name="ICV">
    <vt:lpwstr>FB77717D16534E77AAE6A86856FB4D27</vt:lpwstr>
  </property>
</Properties>
</file>